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activeX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activeX/activeX1.xml" ContentType="application/vnd.ms-office.activeX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1" r:id="rId5"/>
    <p:sldMasterId id="2147483673" r:id="rId6"/>
  </p:sldMasterIdLst>
  <p:sldIdLst>
    <p:sldId id="268" r:id="rId7"/>
    <p:sldId id="256" r:id="rId8"/>
    <p:sldId id="273" r:id="rId9"/>
    <p:sldId id="257" r:id="rId10"/>
    <p:sldId id="276" r:id="rId11"/>
    <p:sldId id="258" r:id="rId12"/>
    <p:sldId id="277" r:id="rId13"/>
    <p:sldId id="274" r:id="rId14"/>
    <p:sldId id="272" r:id="rId15"/>
    <p:sldId id="283" r:id="rId16"/>
    <p:sldId id="278" r:id="rId17"/>
    <p:sldId id="259" r:id="rId18"/>
    <p:sldId id="284" r:id="rId19"/>
    <p:sldId id="260" r:id="rId20"/>
    <p:sldId id="261" r:id="rId21"/>
    <p:sldId id="280" r:id="rId22"/>
    <p:sldId id="279" r:id="rId23"/>
    <p:sldId id="262" r:id="rId24"/>
    <p:sldId id="285" r:id="rId25"/>
    <p:sldId id="263" r:id="rId26"/>
    <p:sldId id="264" r:id="rId27"/>
    <p:sldId id="286" r:id="rId28"/>
    <p:sldId id="265" r:id="rId29"/>
    <p:sldId id="287" r:id="rId30"/>
    <p:sldId id="289" r:id="rId31"/>
    <p:sldId id="288" r:id="rId32"/>
    <p:sldId id="266" r:id="rId33"/>
    <p:sldId id="275" r:id="rId34"/>
    <p:sldId id="281" r:id="rId35"/>
    <p:sldId id="267" r:id="rId36"/>
    <p:sldId id="290" r:id="rId37"/>
    <p:sldId id="269" r:id="rId38"/>
    <p:sldId id="270" r:id="rId39"/>
    <p:sldId id="282" r:id="rId40"/>
    <p:sldId id="271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5512D112-5CC6-11CF-8D67-00AA00BDCE1D}" ax:persistence="persistStream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6324600"/>
            <a:ext cx="9140826" cy="533400"/>
            <a:chOff x="-1" y="6324600"/>
            <a:chExt cx="12188826" cy="533400"/>
          </a:xfrm>
        </p:grpSpPr>
        <p:sp>
          <p:nvSpPr>
            <p:cNvPr id="5" name="Rectangle 4"/>
            <p:cNvSpPr/>
            <p:nvPr userDrawn="1"/>
          </p:nvSpPr>
          <p:spPr bwMode="auto">
            <a:xfrm>
              <a:off x="6856412" y="6324600"/>
              <a:ext cx="5332413" cy="533400"/>
            </a:xfrm>
            <a:prstGeom prst="rect">
              <a:avLst/>
            </a:prstGeom>
            <a:gradFill flip="none" rotWithShape="1">
              <a:gsLst>
                <a:gs pos="100000">
                  <a:schemeClr val="tx1"/>
                </a:gs>
                <a:gs pos="0">
                  <a:schemeClr val="lt1">
                    <a:shade val="67500"/>
                    <a:satMod val="115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3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pic>
          <p:nvPicPr>
            <p:cNvPr id="6" name="Picture 5" descr="white-bar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 flipH="1">
              <a:off x="-1" y="6324600"/>
              <a:ext cx="12188825" cy="533400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9/18/2010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6324600"/>
            <a:ext cx="9140826" cy="533400"/>
            <a:chOff x="-1" y="6324600"/>
            <a:chExt cx="12188826" cy="533400"/>
          </a:xfrm>
        </p:grpSpPr>
        <p:sp>
          <p:nvSpPr>
            <p:cNvPr id="8" name="Rectangle 7"/>
            <p:cNvSpPr/>
            <p:nvPr userDrawn="1"/>
          </p:nvSpPr>
          <p:spPr bwMode="auto">
            <a:xfrm>
              <a:off x="6856412" y="6324600"/>
              <a:ext cx="5332413" cy="533400"/>
            </a:xfrm>
            <a:prstGeom prst="rect">
              <a:avLst/>
            </a:prstGeom>
            <a:gradFill flip="none" rotWithShape="1">
              <a:gsLst>
                <a:gs pos="100000">
                  <a:schemeClr val="tx1"/>
                </a:gs>
                <a:gs pos="0">
                  <a:schemeClr val="lt1">
                    <a:shade val="67500"/>
                    <a:satMod val="115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3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pic>
          <p:nvPicPr>
            <p:cNvPr id="10" name="Picture 9" descr="white-bar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 flipH="1">
              <a:off x="-1" y="6324600"/>
              <a:ext cx="12188825" cy="533400"/>
            </a:xfrm>
            <a:prstGeom prst="rect">
              <a:avLst/>
            </a:prstGeom>
          </p:spPr>
        </p:pic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vert="horz" wrap="square" lIns="0" tIns="0" rIns="0" bIns="0" rtlCol="0" anchor="ctr" anchorCtr="0"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0" lang="en-US" sz="5400" b="0" i="1" u="none" strike="noStrike" kern="1200" cap="none" spc="-150" normalizeH="0" baseline="0" noProof="0" dirty="0">
                <a:ln w="11430"/>
                <a:gradFill flip="none" rotWithShape="1">
                  <a:gsLst>
                    <a:gs pos="0">
                      <a:srgbClr val="FFFFB9"/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  <p:grpSp>
        <p:nvGrpSpPr>
          <p:cNvPr id="4" name="Group 4"/>
          <p:cNvGrpSpPr/>
          <p:nvPr userDrawn="1"/>
        </p:nvGrpSpPr>
        <p:grpSpPr>
          <a:xfrm>
            <a:off x="0" y="6324600"/>
            <a:ext cx="9140826" cy="533400"/>
            <a:chOff x="-1" y="6324600"/>
            <a:chExt cx="12188826" cy="533400"/>
          </a:xfrm>
        </p:grpSpPr>
        <p:sp>
          <p:nvSpPr>
            <p:cNvPr id="6" name="Rectangle 5"/>
            <p:cNvSpPr/>
            <p:nvPr userDrawn="1"/>
          </p:nvSpPr>
          <p:spPr bwMode="auto">
            <a:xfrm>
              <a:off x="6856412" y="6324600"/>
              <a:ext cx="5332413" cy="533400"/>
            </a:xfrm>
            <a:prstGeom prst="rect">
              <a:avLst/>
            </a:prstGeom>
            <a:gradFill flip="none" rotWithShape="1">
              <a:gsLst>
                <a:gs pos="100000">
                  <a:schemeClr val="tx1"/>
                </a:gs>
                <a:gs pos="0">
                  <a:schemeClr val="lt1">
                    <a:shade val="67500"/>
                    <a:satMod val="115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3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pic>
          <p:nvPicPr>
            <p:cNvPr id="8" name="Picture 7" descr="white-bar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 flipH="1">
              <a:off x="-1" y="6324600"/>
              <a:ext cx="12188825" cy="533400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135969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800" kern="1200" dirty="0" smtClean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400" kern="1200" dirty="0" smtClean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400" kern="1200" dirty="0" smtClean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400" kern="1200" dirty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0368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800" kern="1200" dirty="0" smtClean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400" kern="1200" dirty="0" smtClean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400" kern="1200" dirty="0" smtClean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400" kern="1200" dirty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400657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400" kern="1200" dirty="0" smtClean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953785" indent="-288384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400" kern="1200" dirty="0" smtClean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227618" indent="-273833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400" kern="1200" dirty="0" smtClean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516002" indent="-28044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400" kern="1200" dirty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400657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400" kern="1200" dirty="0" smtClean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961722" indent="-30293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400" kern="1200" dirty="0" smtClean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227618" indent="-26589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400" kern="1200" dirty="0" smtClean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516002" indent="-273833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400" kern="1200" dirty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991314"/>
          </a:xfrm>
        </p:spPr>
        <p:txBody>
          <a:bodyPr/>
          <a:lstStyle>
            <a:lvl1pPr marL="281770" indent="-281770">
              <a:defRPr sz="2300"/>
            </a:lvl1pPr>
            <a:lvl2pPr marL="562218" indent="-26589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000" kern="1200" dirty="0" smtClean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813562" indent="-24340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000" kern="1200" dirty="0" smtClean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050354" indent="-22885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000" kern="1200" dirty="0" smtClean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279210" indent="-20636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000" kern="1200" dirty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991314"/>
          </a:xfrm>
        </p:spPr>
        <p:txBody>
          <a:bodyPr/>
          <a:lstStyle>
            <a:lvl1pPr marL="296321" indent="-296321">
              <a:defRPr sz="2300"/>
            </a:lvl1pPr>
            <a:lvl2pPr marL="570155" indent="-273833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000" kern="1200" dirty="0" smtClean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821499" indent="-24473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000" kern="1200" dirty="0" smtClean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050354" indent="-236793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000" kern="1200" dirty="0" smtClean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279210" indent="-220919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2"/>
              </a:buBlip>
              <a:defRPr lang="en-US" sz="2000" kern="1200" dirty="0">
                <a:solidFill>
                  <a:schemeClr val="tx1"/>
                </a:solidFill>
                <a:effectLst>
                  <a:outerShdw blurRad="635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460375" indent="-4603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lang="en-US" sz="3200" kern="1200" dirty="0" smtClean="0">
          <a:solidFill>
            <a:schemeClr val="tx1"/>
          </a:solidFill>
          <a:effectLst>
            <a:outerShdw blurRad="63500" dist="38100" dir="2700000" algn="tl" rotWithShape="0">
              <a:prstClr val="black">
                <a:alpha val="20000"/>
              </a:prstClr>
            </a:outerShdw>
          </a:effectLst>
          <a:latin typeface="+mn-lt"/>
          <a:ea typeface="+mn-ea"/>
          <a:cs typeface="+mn-cs"/>
        </a:defRPr>
      </a:lvl1pPr>
      <a:lvl2pPr marL="855663" indent="-3952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4"/>
        </a:buBlip>
        <a:defRPr lang="en-US" sz="2800" kern="1200" dirty="0" smtClean="0">
          <a:solidFill>
            <a:schemeClr val="tx1"/>
          </a:solidFill>
          <a:effectLst>
            <a:outerShdw blurRad="63500" dist="38100" dir="2700000" algn="tl" rotWithShape="0">
              <a:prstClr val="black">
                <a:alpha val="20000"/>
              </a:prstClr>
            </a:outerShdw>
          </a:effectLst>
          <a:latin typeface="+mn-lt"/>
          <a:ea typeface="+mn-ea"/>
          <a:cs typeface="+mn-cs"/>
        </a:defRPr>
      </a:lvl2pPr>
      <a:lvl3pPr marL="1258888" indent="-40322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4"/>
        </a:buBlip>
        <a:defRPr lang="en-US" sz="2400" kern="1200" dirty="0" smtClean="0">
          <a:solidFill>
            <a:schemeClr val="tx1"/>
          </a:solidFill>
          <a:effectLst>
            <a:outerShdw blurRad="63500" dist="38100" dir="2700000" algn="tl" rotWithShape="0">
              <a:prstClr val="black">
                <a:alpha val="20000"/>
              </a:prstClr>
            </a:outerShdw>
          </a:effectLst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4"/>
        </a:buBlip>
        <a:defRPr lang="en-US" sz="2400" kern="1200" dirty="0" smtClean="0">
          <a:solidFill>
            <a:schemeClr val="tx1"/>
          </a:solidFill>
          <a:effectLst>
            <a:outerShdw blurRad="63500" dist="38100" dir="2700000" algn="tl" rotWithShape="0">
              <a:prstClr val="black">
                <a:alpha val="20000"/>
              </a:prstClr>
            </a:outerShdw>
          </a:effectLst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4"/>
        </a:buBlip>
        <a:defRPr lang="en-US" sz="2400" kern="1200" dirty="0">
          <a:solidFill>
            <a:schemeClr val="tx1"/>
          </a:solidFill>
          <a:effectLst>
            <a:outerShdw blurRad="63500" dist="38100" dir="2700000" algn="tl" rotWithShape="0">
              <a:prstClr val="black">
                <a:alpha val="20000"/>
              </a:prstClr>
            </a:outerShdw>
          </a:effectLst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 cstate="print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9/18/2010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38400"/>
            <a:ext cx="7772400" cy="1362456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2360" y="1170801"/>
            <a:ext cx="7654661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Aegean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c. 3000-1100 BCE</a:t>
            </a:r>
            <a:endParaRPr kumimoji="0" lang="en-US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Cycladic Civilization</a:t>
            </a:r>
            <a:endParaRPr kumimoji="0" lang="en-US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fineartamerica.com/images-medium/columns-of-knossos-greece-nancy-bradl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8432800" cy="632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://www.oldworldartisans.com/images/Web%20Pages/Fresco%20Styles/Head_of_a_woman_from_the_Palace_of_Minos,_Knossos,_Late_Minoan_I,__1500_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444421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05400" y="1219200"/>
            <a:ext cx="3200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Minoan Woman or goddess, from the palace at Knossos, Crete, Greece, </a:t>
            </a:r>
          </a:p>
          <a:p>
            <a:r>
              <a:rPr lang="en-US" sz="2800" dirty="0" smtClean="0"/>
              <a:t>c. 1450-1400 BCE </a:t>
            </a:r>
            <a:endParaRPr lang="en-US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5715000"/>
            <a:ext cx="813504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/>
              <a:t>Toreador Fresco, from Knossos, Crete. (c. 1500 BCE)</a:t>
            </a:r>
          </a:p>
          <a:p>
            <a:r>
              <a:rPr lang="en-US" sz="2800" dirty="0" smtClean="0"/>
              <a:t>Minoan Civilization</a:t>
            </a:r>
            <a:endParaRPr lang="en-US" sz="2800" dirty="0"/>
          </a:p>
        </p:txBody>
      </p:sp>
      <p:pic>
        <p:nvPicPr>
          <p:cNvPr id="55298" name="Picture 2" descr="http://www.utexas.edu/courses/classicaldig/Crete/990319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0"/>
            <a:ext cx="7620000" cy="577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utexas.edu/courses/classicaldig/Crete/9903190001.jpg"/>
          <p:cNvPicPr>
            <a:picLocks noChangeAspect="1" noChangeArrowheads="1"/>
          </p:cNvPicPr>
          <p:nvPr/>
        </p:nvPicPr>
        <p:blipFill>
          <a:blip r:embed="rId2" cstate="print"/>
          <a:srcRect l="46000" r="30000"/>
          <a:stretch>
            <a:fillRect/>
          </a:stretch>
        </p:blipFill>
        <p:spPr bwMode="auto">
          <a:xfrm>
            <a:off x="457200" y="0"/>
            <a:ext cx="2171398" cy="6858000"/>
          </a:xfrm>
          <a:prstGeom prst="rect">
            <a:avLst/>
          </a:prstGeom>
          <a:noFill/>
        </p:spPr>
      </p:pic>
      <p:pic>
        <p:nvPicPr>
          <p:cNvPr id="5" name="Picture 2" descr="http://www.utexas.edu/courses/classicaldig/Crete/9903190001.jpg"/>
          <p:cNvPicPr>
            <a:picLocks noChangeAspect="1" noChangeArrowheads="1"/>
          </p:cNvPicPr>
          <p:nvPr/>
        </p:nvPicPr>
        <p:blipFill>
          <a:blip r:embed="rId2" cstate="print"/>
          <a:srcRect l="10000" r="55000"/>
          <a:stretch>
            <a:fillRect/>
          </a:stretch>
        </p:blipFill>
        <p:spPr bwMode="auto">
          <a:xfrm>
            <a:off x="2971800" y="0"/>
            <a:ext cx="3166622" cy="6858000"/>
          </a:xfrm>
          <a:prstGeom prst="rect">
            <a:avLst/>
          </a:prstGeom>
          <a:noFill/>
        </p:spPr>
      </p:pic>
      <p:pic>
        <p:nvPicPr>
          <p:cNvPr id="6" name="Picture 2" descr="http://www.utexas.edu/courses/classicaldig/Crete/9903190001.jpg"/>
          <p:cNvPicPr>
            <a:picLocks noChangeAspect="1" noChangeArrowheads="1"/>
          </p:cNvPicPr>
          <p:nvPr/>
        </p:nvPicPr>
        <p:blipFill>
          <a:blip r:embed="rId2" cstate="print"/>
          <a:srcRect l="78000"/>
          <a:stretch>
            <a:fillRect/>
          </a:stretch>
        </p:blipFill>
        <p:spPr bwMode="auto">
          <a:xfrm>
            <a:off x="6620152" y="-1"/>
            <a:ext cx="1990448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\\\\\\\</a:t>
            </a:r>
            <a:endParaRPr lang="en-US" dirty="0"/>
          </a:p>
        </p:txBody>
      </p:sp>
      <p:pic>
        <p:nvPicPr>
          <p:cNvPr id="4" name="Picture 3" descr="http://www.uned.es/geo-1-historia-antigua-universal/new%20website/ARQUEOLOGIA/Knossos-megaron-queen-2517.jpg"/>
          <p:cNvPicPr/>
          <p:nvPr/>
        </p:nvPicPr>
        <p:blipFill>
          <a:blip r:embed="rId2" cstate="print"/>
          <a:srcRect r="25490"/>
          <a:stretch>
            <a:fillRect/>
          </a:stretch>
        </p:blipFill>
        <p:spPr bwMode="auto">
          <a:xfrm>
            <a:off x="0" y="0"/>
            <a:ext cx="5791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19800" y="914400"/>
            <a:ext cx="2819400" cy="2438400"/>
          </a:xfrm>
        </p:spPr>
        <p:txBody>
          <a:bodyPr>
            <a:noAutofit/>
          </a:bodyPr>
          <a:lstStyle/>
          <a:p>
            <a:pPr lvl="0" algn="ctr"/>
            <a:r>
              <a:rPr lang="en-US" sz="2800" dirty="0" smtClean="0"/>
              <a:t>The Queen’s </a:t>
            </a:r>
            <a:r>
              <a:rPr lang="en-US" sz="2800" i="1" dirty="0" smtClean="0"/>
              <a:t>megaron</a:t>
            </a:r>
            <a:r>
              <a:rPr lang="en-US" sz="2800" dirty="0" smtClean="0"/>
              <a:t>, </a:t>
            </a:r>
          </a:p>
          <a:p>
            <a:pPr lvl="0" algn="ctr"/>
            <a:r>
              <a:rPr lang="en-US" sz="2800" dirty="0" smtClean="0"/>
              <a:t>Palace of Minos, Knossos, Crete,</a:t>
            </a:r>
          </a:p>
          <a:p>
            <a:pPr lvl="0" algn="ctr"/>
            <a:r>
              <a:rPr lang="en-US" sz="2800" dirty="0" smtClean="0"/>
              <a:t> c. 1600-1400BCE</a:t>
            </a:r>
          </a:p>
          <a:p>
            <a:pPr algn="ctr"/>
            <a:r>
              <a:rPr lang="en-US" sz="2800" dirty="0" smtClean="0"/>
              <a:t>Minoan period</a:t>
            </a:r>
            <a:endParaRPr lang="en-U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http://www.biblearchaeology.org/image.axd?picture=Throne-Room-at-Knossos.jpg"/>
          <p:cNvPicPr/>
          <p:nvPr/>
        </p:nvPicPr>
        <p:blipFill>
          <a:blip r:embed="rId2" cstate="print"/>
          <a:srcRect b="3947"/>
          <a:stretch>
            <a:fillRect/>
          </a:stretch>
        </p:blipFill>
        <p:spPr bwMode="auto">
          <a:xfrm>
            <a:off x="0" y="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066800" y="5473005"/>
            <a:ext cx="702320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View of the “Throne Room” Palace of Minos,</a:t>
            </a:r>
          </a:p>
          <a:p>
            <a:pPr algn="ctr"/>
            <a:r>
              <a:rPr lang="en-US" sz="2800" dirty="0" smtClean="0">
                <a:ea typeface="Times New Roman" pitchFamily="18" charset="0"/>
                <a:cs typeface="Times New Roman" pitchFamily="18" charset="0"/>
              </a:rPr>
              <a:t>Knossos, Crete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/>
              <a:t>(c.1600-1400 BCE) Minoan</a:t>
            </a:r>
            <a:r>
              <a:rPr lang="en-US" sz="2800" dirty="0" smtClean="0">
                <a:ea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cs typeface="Arial" pitchFamily="34" charset="0"/>
            </a:endParaRPr>
          </a:p>
          <a:p>
            <a:pPr lvl="0"/>
            <a:endParaRPr lang="en-US" sz="28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53112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3886200" y="2819400"/>
            <a:ext cx="2133600" cy="1828800"/>
          </a:xfrm>
          <a:prstGeom prst="ellipse">
            <a:avLst/>
          </a:prstGeom>
          <a:solidFill>
            <a:schemeClr val="accent1">
              <a:alpha val="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5486400"/>
            <a:ext cx="93446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Theran Volcano Eruption  1628 BCE. Major climatic change </a:t>
            </a:r>
          </a:p>
          <a:p>
            <a:r>
              <a:rPr lang="en-US" sz="2800" dirty="0" smtClean="0"/>
              <a:t> from Greenland to Egypt.</a:t>
            </a:r>
            <a:endParaRPr 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http://farm5.static.flickr.com/4058/4329117477_1332fc3f98_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1007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60198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Landscape with swallows (Spring Fresco), from Delta 2, Akrotiri, Thera, Cyclades, Greece, c. 1650 BCE</a:t>
            </a:r>
            <a:endParaRPr lang="en-US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876800"/>
            <a:ext cx="3581400" cy="1362456"/>
          </a:xfrm>
        </p:spPr>
        <p:txBody>
          <a:bodyPr/>
          <a:lstStyle/>
          <a:p>
            <a:pPr lvl="0"/>
            <a:r>
              <a:rPr lang="en-US" dirty="0" smtClean="0">
                <a:solidFill>
                  <a:schemeClr val="tx1"/>
                </a:solidFill>
              </a:rPr>
              <a:t>Snake Goddess, from Knossos, Crete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c. 1600 BCE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Minoan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http://employees.oneonta.edu/farberas/arth/Images/ARTH209images/minoan/snake_goddes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4343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employees.oneonta.edu/farberas/arth/Images/ARTH209images/minoan/snake_goddess.jpg"/>
          <p:cNvPicPr/>
          <p:nvPr/>
        </p:nvPicPr>
        <p:blipFill>
          <a:blip r:embed="rId2" cstate="print"/>
          <a:srcRect l="70175" b="61111"/>
          <a:stretch>
            <a:fillRect/>
          </a:stretch>
        </p:blipFill>
        <p:spPr bwMode="auto">
          <a:xfrm>
            <a:off x="304800" y="0"/>
            <a:ext cx="2133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employees.oneonta.edu/farberas/arth/Images/ARTH209images/minoan/snake_goddess.jpg"/>
          <p:cNvPicPr/>
          <p:nvPr/>
        </p:nvPicPr>
        <p:blipFill>
          <a:blip r:embed="rId2" cstate="print"/>
          <a:srcRect l="31579" r="33333" b="70000"/>
          <a:stretch>
            <a:fillRect/>
          </a:stretch>
        </p:blipFill>
        <p:spPr bwMode="auto">
          <a:xfrm>
            <a:off x="3124200" y="2057400"/>
            <a:ext cx="3048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ttp://employees.oneonta.edu/farberas/arth/Images/ARTH209images/minoan/snake_goddess.jpg"/>
          <p:cNvPicPr/>
          <p:nvPr/>
        </p:nvPicPr>
        <p:blipFill>
          <a:blip r:embed="rId2" cstate="print"/>
          <a:srcRect t="12222" r="73684" b="60000"/>
          <a:stretch>
            <a:fillRect/>
          </a:stretch>
        </p:blipFill>
        <p:spPr bwMode="auto">
          <a:xfrm>
            <a:off x="6477000" y="228600"/>
            <a:ext cx="2133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://lucyhewitt.wordpress.com/files/2007/09/map-aegean-area-in-the-bronze-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0794"/>
            <a:ext cx="7010400" cy="667720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419600" y="4572000"/>
            <a:ext cx="1053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Cyclades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dl.ccc.cccd.edu/classes/internet/art100/images/S0019061.jpg"/>
          <p:cNvPicPr/>
          <p:nvPr/>
        </p:nvPicPr>
        <p:blipFill>
          <a:blip r:embed="rId2" cstate="print"/>
          <a:srcRect l="4598" r="8046" b="42249"/>
          <a:stretch>
            <a:fillRect/>
          </a:stretch>
        </p:blipFill>
        <p:spPr bwMode="auto">
          <a:xfrm>
            <a:off x="381000" y="0"/>
            <a:ext cx="5791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733800"/>
            <a:ext cx="2514600" cy="1362456"/>
          </a:xfrm>
        </p:spPr>
        <p:txBody>
          <a:bodyPr/>
          <a:lstStyle/>
          <a:p>
            <a:pPr lvl="0"/>
            <a:r>
              <a:rPr lang="en-US" sz="2800" dirty="0" smtClean="0">
                <a:solidFill>
                  <a:schemeClr val="tx1"/>
                </a:solidFill>
                <a:effectLst/>
                <a:latin typeface="+mn-lt"/>
              </a:rPr>
              <a:t>Upper</a:t>
            </a:r>
            <a:r>
              <a:rPr lang="en-US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+mn-lt"/>
              </a:rPr>
              <a:t>Part of the Harvester Vase, from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+mn-lt"/>
              </a:rPr>
              <a:t>Hagia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+mn-lt"/>
              </a:rPr>
              <a:t>Triada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+mn-lt"/>
              </a:rPr>
              <a:t>, Crete</a:t>
            </a:r>
            <a:br>
              <a:rPr lang="en-US" sz="280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en-US" sz="2800" dirty="0" smtClean="0">
                <a:solidFill>
                  <a:schemeClr val="tx1"/>
                </a:solidFill>
                <a:effectLst/>
                <a:latin typeface="+mn-lt"/>
              </a:rPr>
              <a:t>(c. 1650-1450) BCE</a:t>
            </a:r>
            <a:br>
              <a:rPr lang="en-US" sz="280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en-US" sz="2800" dirty="0" smtClean="0">
                <a:solidFill>
                  <a:schemeClr val="tx1"/>
                </a:solidFill>
                <a:effectLst/>
                <a:latin typeface="+mn-lt"/>
              </a:rPr>
              <a:t>Minoan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>
              <a:latin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ou.edu/finearts/art/ahi4913/aegeanslides/0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52578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943600" y="1524000"/>
            <a:ext cx="2895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/>
              <a:t>Octopus Vase, from </a:t>
            </a:r>
            <a:r>
              <a:rPr lang="en-US" sz="2800" dirty="0" err="1" smtClean="0"/>
              <a:t>Palaikastro</a:t>
            </a:r>
            <a:r>
              <a:rPr lang="en-US" sz="2800" dirty="0" smtClean="0"/>
              <a:t>, Crete,</a:t>
            </a:r>
          </a:p>
          <a:p>
            <a:pPr lvl="0"/>
            <a:r>
              <a:rPr lang="en-US" sz="2800" dirty="0" smtClean="0"/>
              <a:t> (c. 1500) BCE</a:t>
            </a:r>
          </a:p>
          <a:p>
            <a:r>
              <a:rPr lang="en-US" sz="2800" dirty="0" smtClean="0"/>
              <a:t>Minoan</a:t>
            </a:r>
            <a:endParaRPr lang="en-US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ou.edu/finearts/art/ahi4913/aegeanslides/014.jpg"/>
          <p:cNvPicPr/>
          <p:nvPr/>
        </p:nvPicPr>
        <p:blipFill>
          <a:blip r:embed="rId2" cstate="print"/>
          <a:srcRect t="19540" b="29885"/>
          <a:stretch>
            <a:fillRect/>
          </a:stretch>
        </p:blipFill>
        <p:spPr bwMode="auto">
          <a:xfrm>
            <a:off x="685800" y="838200"/>
            <a:ext cx="7924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http://www.utexas.edu/courses/classicalarch/images1/theracityfresco.jpg"/>
          <p:cNvPicPr/>
          <p:nvPr/>
        </p:nvPicPr>
        <p:blipFill>
          <a:blip r:embed="rId2" cstate="print"/>
          <a:srcRect t="3846" b="3846"/>
          <a:stretch>
            <a:fillRect/>
          </a:stretch>
        </p:blipFill>
        <p:spPr bwMode="auto">
          <a:xfrm>
            <a:off x="0" y="457200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676400" y="4724400"/>
            <a:ext cx="608609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/>
              <a:t>Ship Fresco, from Akrotiri, Thera,</a:t>
            </a:r>
          </a:p>
          <a:p>
            <a:pPr lvl="0"/>
            <a:r>
              <a:rPr lang="en-US" sz="3200" dirty="0" smtClean="0"/>
              <a:t> (c. 1500-1650) BCE</a:t>
            </a:r>
          </a:p>
          <a:p>
            <a:r>
              <a:rPr lang="en-US" sz="3200" dirty="0" smtClean="0"/>
              <a:t>Theran </a:t>
            </a:r>
            <a:endParaRPr lang="en-US" sz="32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://si.wsj.net/public/resources/images/EW-AI211_Minoan_G_201002111223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33636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://www.mmtaylor.net/Holiday2000/Legends/Legends_pix/MarineFresco/sailshi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609600"/>
            <a:ext cx="8501653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http://www.salimbeti.com/micenei/images/ship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037" y="990600"/>
            <a:ext cx="8659085" cy="381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76400" y="5562600"/>
            <a:ext cx="3673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Papyrela</a:t>
            </a:r>
            <a:r>
              <a:rPr lang="en-US" dirty="0" smtClean="0"/>
              <a:t>, boats made from papyrus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z.about.com/d/ancienthistory/1/0/W/j/2/Akrotiri-boxingchildre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3276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962400" y="1524000"/>
            <a:ext cx="4449680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dirty="0" smtClean="0"/>
              <a:t>Boxing Children, </a:t>
            </a:r>
          </a:p>
          <a:p>
            <a:pPr lvl="0"/>
            <a:r>
              <a:rPr lang="en-US" sz="3600" dirty="0" smtClean="0"/>
              <a:t>from Akrotiri, Thera, </a:t>
            </a:r>
          </a:p>
          <a:p>
            <a:pPr lvl="0"/>
            <a:r>
              <a:rPr lang="en-US" sz="3600" dirty="0" smtClean="0"/>
              <a:t>(c. 1650-1500) BCE</a:t>
            </a:r>
          </a:p>
          <a:p>
            <a:r>
              <a:rPr lang="en-US" sz="3600" dirty="0" smtClean="0"/>
              <a:t>Minoan/ Theran</a:t>
            </a:r>
            <a:endParaRPr lang="en-US" sz="36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762000" y="1600200"/>
            <a:ext cx="7668831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Mycenaean  Civilization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(c. 1600-1100 BCE)</a:t>
            </a:r>
            <a:endParaRPr kumimoji="0" 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8915400" cy="665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0" y="3657600"/>
            <a:ext cx="1828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1300-1200 BCE - Trojan War (?)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750-700 BCE - Homer writes </a:t>
            </a:r>
            <a:r>
              <a:rPr lang="en-US" i="1" dirty="0" smtClean="0">
                <a:solidFill>
                  <a:schemeClr val="bg1"/>
                </a:solidFill>
              </a:rPr>
              <a:t>Iliad &amp;Odyssey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772400" cy="150971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5400" b="1" dirty="0" smtClean="0"/>
              <a:t>Cycladic Civilization </a:t>
            </a:r>
          </a:p>
          <a:p>
            <a:pPr algn="ctr"/>
            <a:r>
              <a:rPr lang="en-US" sz="5400" b="1" dirty="0" smtClean="0"/>
              <a:t>(c. 3000-11</a:t>
            </a:r>
            <a:r>
              <a:rPr lang="en-US" sz="5400" b="1" baseline="30000" dirty="0" smtClean="0"/>
              <a:t>th</a:t>
            </a:r>
            <a:r>
              <a:rPr lang="en-US" sz="5400" b="1" dirty="0" smtClean="0"/>
              <a:t> century BCE)</a:t>
            </a:r>
            <a:endParaRPr lang="en-US" sz="5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windmillstravel.com/photos/21102-smal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0"/>
            <a:ext cx="3429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pcontent.answers.com/wikipedia/commons/thumb/8/80/NAMA_Dame_de_Myc%C3%A8nes.jpg/200px-NAMA_Dame_de_Myc%C3%A8ne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0"/>
            <a:ext cx="4114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28600" y="5181600"/>
            <a:ext cx="4049635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Crocus Gatherer, from Thera,</a:t>
            </a:r>
          </a:p>
          <a:p>
            <a:pPr lvl="0"/>
            <a:r>
              <a:rPr lang="en-US" sz="2400" dirty="0" smtClean="0"/>
              <a:t>Pre 1500 BCE</a:t>
            </a:r>
          </a:p>
          <a:p>
            <a:r>
              <a:rPr lang="en-US" sz="2400" dirty="0" smtClean="0"/>
              <a:t>Theran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800600" y="5105400"/>
            <a:ext cx="362817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Goddess from the Citadel </a:t>
            </a:r>
          </a:p>
          <a:p>
            <a:r>
              <a:rPr lang="en-US" sz="2400" dirty="0" smtClean="0"/>
              <a:t>of Mycenae,</a:t>
            </a:r>
          </a:p>
          <a:p>
            <a:pPr lvl="0"/>
            <a:r>
              <a:rPr lang="en-US" sz="2400" dirty="0" smtClean="0"/>
              <a:t>(c. 1200 BCE)</a:t>
            </a:r>
          </a:p>
          <a:p>
            <a:r>
              <a:rPr lang="en-US" sz="2400" dirty="0" smtClean="0"/>
              <a:t>Mycenaean</a:t>
            </a:r>
            <a:endParaRPr lang="en-US" sz="24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0" name="Picture 6" descr="http://www.sikyon.com/Mykinai/Art/images/lions_bla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1295400"/>
            <a:ext cx="9144000" cy="2514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" y="4114800"/>
            <a:ext cx="8534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Inlaid dagger blade with lion hunt, from Grave Circle A, Mycenae, Greece, c. 1600-1650, Buried with the Mycenaean kings to attest to their wealth, Lion hunters are Minoan style, metal work is Near Eastern.</a:t>
            </a:r>
            <a:endParaRPr lang="en-US" sz="28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age-of-the-sage.org/archaeology/mask_of_agamemno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04800"/>
            <a:ext cx="6324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524000" y="5410200"/>
            <a:ext cx="6320128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i="1" dirty="0" smtClean="0"/>
              <a:t>Mask of Agamemnon</a:t>
            </a:r>
            <a:r>
              <a:rPr lang="en-US" sz="2800" dirty="0" smtClean="0"/>
              <a:t>, from Mycenaean</a:t>
            </a:r>
            <a:endParaRPr lang="en-US" sz="28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c. 1500 BCE,</a:t>
            </a:r>
            <a:r>
              <a:rPr lang="en-US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Mycenaean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farm1.static.flickr.com/24/42498101_2150c9437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greece-athens.com/gallery_images/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657600"/>
            <a:ext cx="4267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876801" y="914400"/>
            <a:ext cx="3886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Minoan and Mycenaean cups,</a:t>
            </a:r>
          </a:p>
          <a:p>
            <a:pPr lvl="0"/>
            <a:r>
              <a:rPr lang="en-US" sz="2800" dirty="0" smtClean="0"/>
              <a:t>from </a:t>
            </a:r>
            <a:r>
              <a:rPr lang="en-US" sz="2800" dirty="0" err="1" smtClean="0"/>
              <a:t>Vapheio</a:t>
            </a:r>
            <a:r>
              <a:rPr lang="en-US" sz="2800" dirty="0" smtClean="0"/>
              <a:t>.</a:t>
            </a:r>
          </a:p>
          <a:p>
            <a:pPr lvl="0"/>
            <a:r>
              <a:rPr lang="en-US" sz="2800" dirty="0" smtClean="0"/>
              <a:t>(c. 16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Century BCE)</a:t>
            </a:r>
          </a:p>
          <a:p>
            <a:r>
              <a:rPr lang="en-US" sz="2800" dirty="0" smtClean="0"/>
              <a:t>Minoan or Mycenaean or both</a:t>
            </a:r>
            <a:endParaRPr lang="en-US" sz="28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6624" y="0"/>
            <a:ext cx="348696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1" y="228600"/>
            <a:ext cx="358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Three Methods of Spanning passageways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1295400"/>
            <a:ext cx="4018921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eriod"/>
            </a:pPr>
            <a:r>
              <a:rPr lang="en-US" sz="2800" dirty="0" smtClean="0"/>
              <a:t>Post and Lintel</a:t>
            </a:r>
          </a:p>
          <a:p>
            <a:pPr marL="342900" indent="-342900">
              <a:buAutoNum type="alphaLcPeriod"/>
            </a:pPr>
            <a:endParaRPr lang="en-US" sz="2800" dirty="0" smtClean="0"/>
          </a:p>
          <a:p>
            <a:pPr marL="342900" indent="-342900">
              <a:buAutoNum type="alphaLcPeriod"/>
            </a:pPr>
            <a:endParaRPr lang="en-US" sz="2800" dirty="0" smtClean="0"/>
          </a:p>
          <a:p>
            <a:pPr marL="342900" indent="-342900">
              <a:buAutoNum type="alphaLcPeriod"/>
            </a:pPr>
            <a:endParaRPr lang="en-US" sz="2800" dirty="0" smtClean="0"/>
          </a:p>
          <a:p>
            <a:pPr marL="342900" indent="-342900">
              <a:buAutoNum type="alphaLcPeriod"/>
            </a:pPr>
            <a:endParaRPr lang="en-US" sz="2800" dirty="0" smtClean="0"/>
          </a:p>
          <a:p>
            <a:pPr marL="342900" indent="-342900">
              <a:buAutoNum type="alphaLcPeriod"/>
            </a:pPr>
            <a:r>
              <a:rPr lang="en-US" sz="2800" dirty="0" smtClean="0"/>
              <a:t>Corbelled Arch</a:t>
            </a:r>
          </a:p>
          <a:p>
            <a:pPr marL="342900" indent="-342900">
              <a:buAutoNum type="alphaLcPeriod"/>
            </a:pPr>
            <a:endParaRPr lang="en-US" sz="2800" dirty="0" smtClean="0"/>
          </a:p>
          <a:p>
            <a:pPr marL="342900" indent="-342900">
              <a:buAutoNum type="alphaLcPeriod"/>
            </a:pPr>
            <a:endParaRPr lang="en-US" sz="2800" dirty="0" smtClean="0"/>
          </a:p>
          <a:p>
            <a:pPr marL="342900" indent="-342900">
              <a:buAutoNum type="alphaLcPeriod"/>
            </a:pPr>
            <a:endParaRPr lang="en-US" sz="2800" dirty="0" smtClean="0"/>
          </a:p>
          <a:p>
            <a:pPr marL="342900" indent="-342900">
              <a:buAutoNum type="alphaLcPeriod"/>
            </a:pPr>
            <a:r>
              <a:rPr lang="en-US" sz="2800" dirty="0" smtClean="0"/>
              <a:t>Round Arch, already </a:t>
            </a:r>
          </a:p>
          <a:p>
            <a:pPr marL="342900" indent="-342900"/>
            <a:r>
              <a:rPr lang="en-US" sz="2800" dirty="0" smtClean="0"/>
              <a:t>Popular in the Near East.</a:t>
            </a:r>
            <a:endParaRPr lang="en-US" sz="28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1902encyclopedia.com/M/MYC/lion-gate-mycenae-2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41148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029200" y="1295400"/>
            <a:ext cx="367837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Lion Gate, Mycenae</a:t>
            </a:r>
          </a:p>
          <a:p>
            <a:r>
              <a:rPr lang="en-US" sz="3200" dirty="0" smtClean="0"/>
              <a:t>1300 BCE,</a:t>
            </a:r>
          </a:p>
          <a:p>
            <a:r>
              <a:rPr lang="en-US" sz="3200" dirty="0" smtClean="0"/>
              <a:t>Mycenae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657600" y="1600200"/>
            <a:ext cx="4502386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dirty="0" smtClean="0"/>
              <a:t>Female Cycladic Idol, </a:t>
            </a:r>
          </a:p>
          <a:p>
            <a:pPr lvl="0"/>
            <a:r>
              <a:rPr lang="en-US" sz="3600" dirty="0" smtClean="0"/>
              <a:t>from Amorgos</a:t>
            </a:r>
          </a:p>
          <a:p>
            <a:pPr lvl="0"/>
            <a:r>
              <a:rPr lang="en-US" sz="3600" dirty="0" smtClean="0"/>
              <a:t>c.2700-2300 BCE</a:t>
            </a:r>
          </a:p>
          <a:p>
            <a:r>
              <a:rPr lang="en-US" sz="3600" dirty="0" smtClean="0"/>
              <a:t>Early Bronze Age </a:t>
            </a:r>
            <a:endParaRPr lang="en-US" sz="3600" dirty="0"/>
          </a:p>
        </p:txBody>
      </p:sp>
    </p:spTree>
    <p:controls>
      <p:control spid="12291" name="DefaultOcx" r:id="rId2" imgW="2381400" imgH="6524640"/>
    </p:controls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iaphomepage.org/int108/figurine-IMG_4880a-Cycladic-statuette-made-from-Parian-marb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0"/>
            <a:ext cx="320891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19600" y="1371600"/>
            <a:ext cx="4191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Figurine of a woman, from  a grave in Syros, (Cyclades)</a:t>
            </a:r>
          </a:p>
          <a:p>
            <a:r>
              <a:rPr lang="en-US" sz="2800" dirty="0" smtClean="0"/>
              <a:t>Greece, </a:t>
            </a:r>
          </a:p>
          <a:p>
            <a:r>
              <a:rPr lang="en-US" sz="2800" dirty="0" smtClean="0"/>
              <a:t>(c. 2500-2300 BCE)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athens-mus-aegean003"/>
          <p:cNvPicPr>
            <a:picLocks noChangeAspect="1" noChangeArrowheads="1"/>
          </p:cNvPicPr>
          <p:nvPr/>
        </p:nvPicPr>
        <p:blipFill>
          <a:blip r:embed="rId2" cstate="print"/>
          <a:srcRect b="6818"/>
          <a:stretch>
            <a:fillRect/>
          </a:stretch>
        </p:blipFill>
        <p:spPr bwMode="auto">
          <a:xfrm>
            <a:off x="228600" y="0"/>
            <a:ext cx="5519854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867400" y="533400"/>
            <a:ext cx="286422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dirty="0" smtClean="0"/>
              <a:t>Male Cycladic</a:t>
            </a:r>
          </a:p>
          <a:p>
            <a:pPr lvl="0"/>
            <a:r>
              <a:rPr lang="en-US" sz="3600" dirty="0" smtClean="0"/>
              <a:t> flute player from </a:t>
            </a:r>
            <a:r>
              <a:rPr lang="en-US" sz="3600" dirty="0" err="1" smtClean="0"/>
              <a:t>Keros</a:t>
            </a:r>
            <a:endParaRPr lang="en-US" sz="3600" dirty="0" smtClean="0"/>
          </a:p>
          <a:p>
            <a:pPr lvl="0"/>
            <a:r>
              <a:rPr lang="en-US" sz="3600" dirty="0" smtClean="0"/>
              <a:t> c.2700-2300 BCE</a:t>
            </a:r>
          </a:p>
          <a:p>
            <a:r>
              <a:rPr lang="en-US" sz="3600" dirty="0" smtClean="0"/>
              <a:t>Early Bronze Age</a:t>
            </a:r>
            <a:endParaRPr lang="en-US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www.utexas.edu/courses/classicalarch/images1/cycladly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55743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876800" y="1447800"/>
            <a:ext cx="3657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Male Lyre Player, </a:t>
            </a:r>
          </a:p>
          <a:p>
            <a:r>
              <a:rPr lang="en-US" sz="2800" dirty="0" smtClean="0"/>
              <a:t>from </a:t>
            </a:r>
            <a:r>
              <a:rPr lang="en-US" sz="2800" dirty="0" err="1" smtClean="0"/>
              <a:t>Keros</a:t>
            </a:r>
            <a:r>
              <a:rPr lang="en-US" sz="2800" dirty="0" smtClean="0"/>
              <a:t> (Cyclades)</a:t>
            </a:r>
          </a:p>
          <a:p>
            <a:r>
              <a:rPr lang="en-US" sz="2800" dirty="0" smtClean="0"/>
              <a:t>Greece,</a:t>
            </a:r>
          </a:p>
          <a:p>
            <a:r>
              <a:rPr lang="en-US" sz="2800" dirty="0" smtClean="0"/>
              <a:t> c. 2700-2500 BCE.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143000" y="1769238"/>
            <a:ext cx="6781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Minoan Civilization (c.3000-1100)</a:t>
            </a: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Reconstructed Temple of Knossos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495800"/>
            <a:ext cx="2844798" cy="2133600"/>
          </a:xfrm>
          <a:prstGeom prst="rect">
            <a:avLst/>
          </a:prstGeom>
          <a:noFill/>
        </p:spPr>
      </p:pic>
      <p:pic>
        <p:nvPicPr>
          <p:cNvPr id="44036" name="Picture 4" descr="http://www.minoanatlantis.com/pix/Knossos_Palace_Reconstruction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52400"/>
            <a:ext cx="6172200" cy="422551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231921" y="0"/>
            <a:ext cx="291207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Reconstruction</a:t>
            </a:r>
          </a:p>
          <a:p>
            <a:r>
              <a:rPr lang="en-US" sz="2800" dirty="0" smtClean="0"/>
              <a:t>of the </a:t>
            </a:r>
          </a:p>
          <a:p>
            <a:r>
              <a:rPr lang="en-US" sz="2800" dirty="0" smtClean="0"/>
              <a:t>Palace of Knossos</a:t>
            </a:r>
          </a:p>
          <a:p>
            <a:r>
              <a:rPr lang="en-US" sz="2800" dirty="0" smtClean="0"/>
              <a:t>c. 1600-1400 BCE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4495800"/>
            <a:ext cx="2362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Reconstructed porticos of the north entrance passage with fresco</a:t>
            </a:r>
            <a:endParaRPr lang="en-US" sz="2000" dirty="0"/>
          </a:p>
        </p:txBody>
      </p:sp>
      <p:pic>
        <p:nvPicPr>
          <p:cNvPr id="56322" name="Picture 2" descr="http://etc.usf.edu/clipart/10200/10272/column_10272_l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1981200"/>
            <a:ext cx="1933575" cy="4600576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5257800" y="4495800"/>
            <a:ext cx="1600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Architect </a:t>
            </a:r>
            <a:r>
              <a:rPr lang="en-US" dirty="0" err="1" smtClean="0"/>
              <a:t>Dedalos</a:t>
            </a:r>
            <a:r>
              <a:rPr lang="en-US" dirty="0" smtClean="0"/>
              <a:t> It had such complexity that no one placed in it could ever find its exit.</a:t>
            </a:r>
            <a:endParaRPr lang="en-US" dirty="0"/>
          </a:p>
        </p:txBody>
      </p:sp>
    </p:spTree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1_Feathered_Lime_Green 4X3 Template Segoe">
  <a:themeElements>
    <a:clrScheme name="Template-light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4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400" dirty="0" err="1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0DA163EC-E3B3-4080-AC91-16EB687F04DB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602E2A0B-9A21-4D7E-9519-37655056FBA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D0C5396-DCBE-426C-B86F-958AB40A2F0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1_Feathered_Lime_Green 4X3 Template Segoe</Template>
  <TotalTime>352</TotalTime>
  <Words>457</Words>
  <Application>Microsoft Office PowerPoint</Application>
  <PresentationFormat>On-screen Show (4:3)</PresentationFormat>
  <Paragraphs>90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1_Feathered_Lime_Green 4X3 Template Segoe</vt:lpstr>
      <vt:lpstr>White with Courier font for code slides</vt:lpstr>
      <vt:lpstr>Flow</vt:lpstr>
      <vt:lpstr>   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\\\\\\\</vt:lpstr>
      <vt:lpstr>Slide 15</vt:lpstr>
      <vt:lpstr>Slide 16</vt:lpstr>
      <vt:lpstr>Slide 17</vt:lpstr>
      <vt:lpstr>Snake Goddess, from Knossos, Crete  c. 1600 BCE Minoan</vt:lpstr>
      <vt:lpstr>Slide 19</vt:lpstr>
      <vt:lpstr>Upper Part of the Harvester Vase, from Hagia Triada, Crete (c. 1650-1450) BCE Minoan 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</dc:title>
  <dc:creator>Louise Clemmer</dc:creator>
  <cp:lastModifiedBy>Louise Clemmer</cp:lastModifiedBy>
  <cp:revision>15</cp:revision>
  <dcterms:created xsi:type="dcterms:W3CDTF">2010-08-15T04:11:46Z</dcterms:created>
  <dcterms:modified xsi:type="dcterms:W3CDTF">2010-09-18T23:57:36Z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TC102867349990</vt:lpwstr>
  </property>
</Properties>
</file>