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</p:sldMasterIdLst>
  <p:notesMasterIdLst>
    <p:notesMasterId r:id="rId83"/>
  </p:notesMasterIdLst>
  <p:sldIdLst>
    <p:sldId id="273" r:id="rId3"/>
    <p:sldId id="310" r:id="rId4"/>
    <p:sldId id="326" r:id="rId5"/>
    <p:sldId id="318" r:id="rId6"/>
    <p:sldId id="256" r:id="rId7"/>
    <p:sldId id="319" r:id="rId8"/>
    <p:sldId id="257" r:id="rId9"/>
    <p:sldId id="258" r:id="rId10"/>
    <p:sldId id="331" r:id="rId11"/>
    <p:sldId id="328" r:id="rId12"/>
    <p:sldId id="327" r:id="rId13"/>
    <p:sldId id="259" r:id="rId14"/>
    <p:sldId id="332" r:id="rId15"/>
    <p:sldId id="260" r:id="rId16"/>
    <p:sldId id="333" r:id="rId17"/>
    <p:sldId id="316" r:id="rId18"/>
    <p:sldId id="317" r:id="rId19"/>
    <p:sldId id="261" r:id="rId20"/>
    <p:sldId id="263" r:id="rId21"/>
    <p:sldId id="262" r:id="rId22"/>
    <p:sldId id="264" r:id="rId23"/>
    <p:sldId id="329" r:id="rId24"/>
    <p:sldId id="265" r:id="rId25"/>
    <p:sldId id="330" r:id="rId26"/>
    <p:sldId id="311" r:id="rId27"/>
    <p:sldId id="312" r:id="rId28"/>
    <p:sldId id="323" r:id="rId29"/>
    <p:sldId id="267" r:id="rId30"/>
    <p:sldId id="321" r:id="rId31"/>
    <p:sldId id="322" r:id="rId32"/>
    <p:sldId id="324" r:id="rId33"/>
    <p:sldId id="325" r:id="rId34"/>
    <p:sldId id="313" r:id="rId35"/>
    <p:sldId id="266" r:id="rId36"/>
    <p:sldId id="268" r:id="rId37"/>
    <p:sldId id="269" r:id="rId38"/>
    <p:sldId id="315" r:id="rId39"/>
    <p:sldId id="336" r:id="rId40"/>
    <p:sldId id="334" r:id="rId41"/>
    <p:sldId id="335" r:id="rId42"/>
    <p:sldId id="270" r:id="rId43"/>
    <p:sldId id="314" r:id="rId44"/>
    <p:sldId id="271" r:id="rId45"/>
    <p:sldId id="344" r:id="rId46"/>
    <p:sldId id="274" r:id="rId47"/>
    <p:sldId id="275" r:id="rId48"/>
    <p:sldId id="276" r:id="rId49"/>
    <p:sldId id="278" r:id="rId50"/>
    <p:sldId id="279" r:id="rId51"/>
    <p:sldId id="280" r:id="rId52"/>
    <p:sldId id="338" r:id="rId53"/>
    <p:sldId id="337" r:id="rId54"/>
    <p:sldId id="339" r:id="rId55"/>
    <p:sldId id="341" r:id="rId56"/>
    <p:sldId id="340" r:id="rId57"/>
    <p:sldId id="342" r:id="rId58"/>
    <p:sldId id="301" r:id="rId59"/>
    <p:sldId id="345" r:id="rId60"/>
    <p:sldId id="346" r:id="rId61"/>
    <p:sldId id="300" r:id="rId62"/>
    <p:sldId id="302" r:id="rId63"/>
    <p:sldId id="303" r:id="rId64"/>
    <p:sldId id="304" r:id="rId65"/>
    <p:sldId id="287" r:id="rId66"/>
    <p:sldId id="281" r:id="rId67"/>
    <p:sldId id="282" r:id="rId68"/>
    <p:sldId id="283" r:id="rId69"/>
    <p:sldId id="285" r:id="rId70"/>
    <p:sldId id="284" r:id="rId71"/>
    <p:sldId id="286" r:id="rId72"/>
    <p:sldId id="288" r:id="rId73"/>
    <p:sldId id="289" r:id="rId74"/>
    <p:sldId id="290" r:id="rId75"/>
    <p:sldId id="291" r:id="rId76"/>
    <p:sldId id="292" r:id="rId77"/>
    <p:sldId id="293" r:id="rId78"/>
    <p:sldId id="294" r:id="rId79"/>
    <p:sldId id="295" r:id="rId80"/>
    <p:sldId id="305" r:id="rId81"/>
    <p:sldId id="306" r:id="rId8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3154" autoAdjust="0"/>
  </p:normalViewPr>
  <p:slideViewPr>
    <p:cSldViewPr>
      <p:cViewPr varScale="1">
        <p:scale>
          <a:sx n="60" d="100"/>
          <a:sy n="60" d="100"/>
        </p:scale>
        <p:origin x="-16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3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38AE3-7240-447B-8EC8-689F9CCAD737}" type="datetimeFigureOut">
              <a:rPr lang="en-US" smtClean="0"/>
              <a:pPr/>
              <a:t>10/10/2010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56CBB-4DDB-4B74-B20F-DBBA8FA301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At this Fountain house the women are under the shade of a Doric columned porch. Three women fill </a:t>
            </a:r>
            <a:r>
              <a:rPr lang="en-US" baseline="0" dirty="0" err="1" smtClean="0"/>
              <a:t>hydraie</a:t>
            </a:r>
            <a:r>
              <a:rPr lang="en-US" baseline="0" dirty="0" smtClean="0"/>
              <a:t> jars while a fourth balances her empty jug on her head as she waits, a fifth woman without a jug seems to be waving to someone, The building is designed like a </a:t>
            </a:r>
            <a:r>
              <a:rPr lang="en-US" baseline="0" dirty="0" err="1" smtClean="0"/>
              <a:t>Stoa</a:t>
            </a:r>
            <a:r>
              <a:rPr lang="en-US" baseline="0" dirty="0" smtClean="0"/>
              <a:t>-opened on one side with a wall on the other, roof is covered and held up with columns. The circular palmettes (fan shaped petal designs frame the main scenes and suggest a rich and colorful civic center.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456CBB-4DDB-4B74-B20F-DBBA8FA301BC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6324600"/>
            <a:ext cx="9140826" cy="533400"/>
            <a:chOff x="-1" y="6324600"/>
            <a:chExt cx="12188826" cy="533400"/>
          </a:xfrm>
        </p:grpSpPr>
        <p:sp>
          <p:nvSpPr>
            <p:cNvPr id="5" name="Rectangle 4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6" name="Picture 5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vert="horz" wrap="square" lIns="0" tIns="0" rIns="0" bIns="0" rtlCol="0" anchor="ctr" anchorCtr="0">
            <a:no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n-US" sz="5400" b="0" i="1" u="none" strike="noStrike" kern="1200" cap="none" spc="-150" normalizeH="0" baseline="0" noProof="0" dirty="0">
                <a:ln w="11430"/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0" y="6324600"/>
            <a:ext cx="9140826" cy="533400"/>
            <a:chOff x="-1" y="6324600"/>
            <a:chExt cx="12188826" cy="533400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1359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8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0368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8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400657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953785" indent="-28838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227618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516002" indent="-280447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400657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400" kern="1200" dirty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991314"/>
          </a:xfrm>
        </p:spPr>
        <p:txBody>
          <a:bodyPr/>
          <a:lstStyle>
            <a:lvl1pPr marL="281770" indent="-281770">
              <a:defRPr sz="2300"/>
            </a:lvl1pPr>
            <a:lvl2pPr marL="5622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813562" indent="-243407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050354" indent="-22885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279210" indent="-206367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991314"/>
          </a:xfrm>
        </p:spPr>
        <p:txBody>
          <a:bodyPr/>
          <a:lstStyle>
            <a:lvl1pPr marL="296321" indent="-296321">
              <a:defRPr sz="2300"/>
            </a:lvl1pPr>
            <a:lvl2pPr marL="570155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821499" indent="-244730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050354" indent="-23679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279210" indent="-220919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85000"/>
              <a:buFontTx/>
              <a:buBlip>
                <a:blip r:embed="rId2"/>
              </a:buBlip>
              <a:defRPr lang="en-US" sz="2000" kern="1200" dirty="0">
                <a:solidFill>
                  <a:schemeClr val="tx1"/>
                </a:solidFill>
                <a:effectLst>
                  <a:outerShdw blurRad="635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460375" indent="-4603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lang="en-US" sz="3200" kern="1200" dirty="0" smtClean="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855663" indent="-3952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lang="en-US" sz="2800" kern="1200" dirty="0" smtClean="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40322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lang="en-US" sz="2400" kern="1200" dirty="0" smtClean="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lang="en-US" sz="2400" kern="1200" dirty="0" smtClean="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lang="en-US" sz="2400" kern="1200" dirty="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ww.brekka.net/images/menkaure&amp;wife.jpg&amp;imgrefurl=http://picsdigger.com/keyword/menkaure%20and%20khamerernebty/&amp;h=643&amp;w=380&amp;sz=59&amp;tbnid=YGh16x6QUDJaIM:&amp;tbnh=292&amp;tbnw=172&amp;prev=/images?q=menkaure+and+khamerernebty&amp;usg=__j4_BYmt2nqwb0rUjNFOsqrs3dsU=&amp;sa=X&amp;ei=00drTKafCYG78gb70dnWAw&amp;ved=0CBYQ9QEwAA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employees.oneonta.edu/farberas/arth/Images/ARTH209images/Sculpture/classical/Olympia/west_pediment.jpg" TargetMode="Externa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71600" y="1315997"/>
            <a:ext cx="6934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GungsuhChe" pitchFamily="49" charset="-127"/>
                <a:cs typeface="Times New Roman" pitchFamily="18" charset="0"/>
              </a:rPr>
              <a:t>The Art of Ancient Greece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GungsuhChe" pitchFamily="49" charset="-127"/>
                <a:cs typeface="Times New Roman" pitchFamily="18" charset="0"/>
              </a:rPr>
              <a:t>c. 800-300 BCE</a:t>
            </a:r>
            <a:endParaRPr kumimoji="0" lang="en-US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Demi ITC" pitchFamily="34" charset="0"/>
              <a:ea typeface="GungsuhChe" pitchFamily="49" charset="-127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-9511"/>
          <a:stretch>
            <a:fillRect/>
          </a:stretch>
        </p:blipFill>
        <p:spPr bwMode="auto">
          <a:xfrm>
            <a:off x="914400" y="0"/>
            <a:ext cx="7315200" cy="614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http://www.metmuseum.org/toah/images/h2/h2_14.130.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489857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91201" y="990600"/>
            <a:ext cx="3048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Panathenaic Amphora with Runners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 </a:t>
            </a: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c. 520 BCE,</a:t>
            </a:r>
          </a:p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Attributed to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Euphiletos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painter.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t771unit2.pbworks.com/f/1159820281/exekias%20amphora%2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3886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419600" y="14478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3200" dirty="0">
                <a:latin typeface="Eras Demi ITC" pitchFamily="34" charset="0"/>
              </a:rPr>
              <a:t>Exekias, amphora </a:t>
            </a:r>
            <a:r>
              <a:rPr lang="en-US" sz="3200" i="1" dirty="0" smtClean="0">
                <a:latin typeface="Eras Demi ITC" pitchFamily="34" charset="0"/>
              </a:rPr>
              <a:t>Achilles </a:t>
            </a:r>
            <a:r>
              <a:rPr lang="en-US" sz="3200" i="1" dirty="0">
                <a:latin typeface="Eras Demi ITC" pitchFamily="34" charset="0"/>
              </a:rPr>
              <a:t>and Ajax</a:t>
            </a:r>
            <a:r>
              <a:rPr lang="en-US" sz="3200" dirty="0">
                <a:latin typeface="Eras Demi ITC" pitchFamily="34" charset="0"/>
              </a:rPr>
              <a:t> </a:t>
            </a:r>
            <a:r>
              <a:rPr lang="en-US" sz="3200" dirty="0" smtClean="0">
                <a:latin typeface="Eras Demi ITC" pitchFamily="34" charset="0"/>
              </a:rPr>
              <a:t>playing </a:t>
            </a:r>
            <a:r>
              <a:rPr lang="en-US" sz="3200" dirty="0">
                <a:latin typeface="Eras Demi ITC" pitchFamily="34" charset="0"/>
              </a:rPr>
              <a:t>a Board </a:t>
            </a:r>
            <a:r>
              <a:rPr lang="en-US" sz="3200" dirty="0" smtClean="0">
                <a:latin typeface="Eras Demi ITC" pitchFamily="34" charset="0"/>
              </a:rPr>
              <a:t>Game</a:t>
            </a:r>
            <a:r>
              <a:rPr lang="en-US" sz="3200" dirty="0"/>
              <a:t> </a:t>
            </a:r>
            <a:endParaRPr lang="en-US" sz="3200" dirty="0" smtClean="0"/>
          </a:p>
          <a:p>
            <a:pPr lvl="0"/>
            <a:r>
              <a:rPr lang="en-US" sz="3200" dirty="0" smtClean="0">
                <a:latin typeface="Eras Demi ITC" pitchFamily="34" charset="0"/>
              </a:rPr>
              <a:t>540-530 </a:t>
            </a:r>
            <a:r>
              <a:rPr lang="en-US" sz="3200" dirty="0">
                <a:latin typeface="Eras Demi ITC" pitchFamily="34" charset="0"/>
              </a:rPr>
              <a:t>BCE</a:t>
            </a:r>
          </a:p>
          <a:p>
            <a:r>
              <a:rPr lang="en-US" sz="3200" dirty="0">
                <a:latin typeface="Eras Demi ITC" pitchFamily="34" charset="0"/>
              </a:rPr>
              <a:t>Archaic Style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_Il3C_PAhgz0/SW8Q31H12oI/AAAAAAAAAoA/MEnyVqDGKcY/s400/Vergina+Sun_achillesajaxdice_6th+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7518400" cy="5638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1000" y="5638800"/>
            <a:ext cx="88729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Ajax on the right says,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“Three.”  And Achilles counters with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Tesara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“four.” They are believed to be playing dice.</a:t>
            </a:r>
          </a:p>
          <a:p>
            <a:endParaRPr lang="en-US" sz="24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sasgreekart.pbworks.com/f/1226695184/vas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0"/>
            <a:ext cx="4267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876800" y="990600"/>
            <a:ext cx="3962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>
                <a:latin typeface="Eras Demi ITC" pitchFamily="34" charset="0"/>
              </a:rPr>
              <a:t>Exekias, amphora </a:t>
            </a:r>
            <a:r>
              <a:rPr lang="en-US" sz="3200" i="1" dirty="0" smtClean="0">
                <a:latin typeface="Eras Demi ITC" pitchFamily="34" charset="0"/>
              </a:rPr>
              <a:t>Achilles </a:t>
            </a:r>
            <a:r>
              <a:rPr lang="en-US" sz="3200" i="1" dirty="0">
                <a:latin typeface="Eras Demi ITC" pitchFamily="34" charset="0"/>
              </a:rPr>
              <a:t>and Penthesilea</a:t>
            </a:r>
            <a:r>
              <a:rPr lang="en-US" sz="3200" dirty="0">
                <a:latin typeface="Eras Demi ITC" pitchFamily="34" charset="0"/>
              </a:rPr>
              <a:t> </a:t>
            </a:r>
            <a:endParaRPr lang="en-US" sz="3200" dirty="0" smtClean="0">
              <a:latin typeface="Eras Demi ITC" pitchFamily="34" charset="0"/>
            </a:endParaRPr>
          </a:p>
          <a:p>
            <a:pPr lvl="0"/>
            <a:r>
              <a:rPr lang="en-US" sz="3200" dirty="0" smtClean="0">
                <a:latin typeface="Eras Demi ITC" pitchFamily="34" charset="0"/>
              </a:rPr>
              <a:t>525 BCE</a:t>
            </a:r>
            <a:endParaRPr lang="en-US" sz="3200" dirty="0">
              <a:latin typeface="Eras Demi ITC" pitchFamily="34" charset="0"/>
            </a:endParaRPr>
          </a:p>
          <a:p>
            <a:r>
              <a:rPr lang="en-US" sz="3200" dirty="0">
                <a:latin typeface="Eras Demi ITC" pitchFamily="34" charset="0"/>
              </a:rPr>
              <a:t>Archaic Period</a:t>
            </a:r>
            <a:r>
              <a:rPr lang="en-US" sz="3200" dirty="0" smtClean="0">
                <a:latin typeface="Eras Demi ITC" pitchFamily="34" charset="0"/>
              </a:rPr>
              <a:t> </a:t>
            </a:r>
            <a:endParaRPr lang="en-US" sz="32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faculty.maxwell.syr.edu/gaddis/HST210/Oct14/Achilles%20Penthesil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381000"/>
            <a:ext cx="8538723" cy="6019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www1.fccj.cc.fl.us/cgroves/2211docs/test2/death%20of%20sarpedon-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6350787" cy="6324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29400" y="1295400"/>
            <a:ext cx="2514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Euphronios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(painter) and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Euxsitheos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(potter),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Death of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Sarpedon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during the Trojan War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c. 515 BCE,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From an Italian grave.  </a:t>
            </a: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www.mlahanas.de/Greeks/images/Thanat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931" y="457200"/>
            <a:ext cx="8538069" cy="4724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5410200"/>
            <a:ext cx="68756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Detail of the 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Death of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Sarpedon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during </a:t>
            </a:r>
          </a:p>
          <a:p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the Trojan War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 c.500 BCE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457200"/>
            <a:ext cx="754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latin typeface="Eras Demi ITC" pitchFamily="34" charset="0"/>
              </a:rPr>
              <a:t>Severe  </a:t>
            </a:r>
          </a:p>
          <a:p>
            <a:pPr algn="ctr"/>
            <a:r>
              <a:rPr lang="en-US" sz="6000" b="1" dirty="0" smtClean="0">
                <a:latin typeface="Eras Demi ITC" pitchFamily="34" charset="0"/>
              </a:rPr>
              <a:t>or</a:t>
            </a:r>
          </a:p>
          <a:p>
            <a:pPr algn="ctr"/>
            <a:r>
              <a:rPr lang="en-US" sz="6000" b="1" dirty="0" smtClean="0">
                <a:latin typeface="Eras Demi ITC" pitchFamily="34" charset="0"/>
              </a:rPr>
              <a:t>Early </a:t>
            </a:r>
            <a:r>
              <a:rPr lang="en-US" sz="6000" b="1" dirty="0">
                <a:latin typeface="Eras Demi ITC" pitchFamily="34" charset="0"/>
              </a:rPr>
              <a:t>Classical Style </a:t>
            </a:r>
            <a:r>
              <a:rPr lang="en-US" sz="6000" b="1" dirty="0" smtClean="0">
                <a:latin typeface="Eras Demi ITC" pitchFamily="34" charset="0"/>
              </a:rPr>
              <a:t>(c.480 </a:t>
            </a:r>
            <a:r>
              <a:rPr lang="en-US" sz="6000" b="1" dirty="0">
                <a:latin typeface="Eras Demi ITC" pitchFamily="34" charset="0"/>
              </a:rPr>
              <a:t>BCE)</a:t>
            </a:r>
            <a:endParaRPr lang="en-US" sz="60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mlahanas.de/Greeks/Mythology/Images/EuropaBerlinPaint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502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257801" y="1729027"/>
            <a:ext cx="38862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 Berlin Painter, bell krater, showing the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Abduction of Europa by Zeus</a:t>
            </a:r>
            <a:r>
              <a:rPr lang="en-US" sz="2800" dirty="0" smtClean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Eras Demi ITC" pitchFamily="34" charset="0"/>
              </a:rPr>
              <a:t>490 BCE</a:t>
            </a:r>
            <a:endParaRPr kumimoji="0" lang="en-US" sz="2800" b="0" i="1" u="none" strike="noStrike" cap="none" normalizeH="0" baseline="0" dirty="0" smtClean="0">
              <a:ln>
                <a:noFill/>
              </a:ln>
              <a:effectLst/>
              <a:latin typeface="Eras Demi ITC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1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Eras Demi ITC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42047" y="3244334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. 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ookbuilder.cast.org/bookresources/14532/5273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6477000" cy="68459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58000" y="1600200"/>
            <a:ext cx="190148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Map </a:t>
            </a: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of</a:t>
            </a: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Ancient</a:t>
            </a:r>
          </a:p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Greece</a:t>
            </a: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mlahanas.de/Greeks/Mythology/Images/EuropaBerlinPaint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502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sasgreekart.pbworks.com/f/1226695184/vase.jpg"/>
          <p:cNvPicPr/>
          <p:nvPr/>
        </p:nvPicPr>
        <p:blipFill>
          <a:blip r:embed="rId3" cstate="print"/>
          <a:srcRect l="12500" t="23333" r="21429" b="28889"/>
          <a:stretch>
            <a:fillRect/>
          </a:stretch>
        </p:blipFill>
        <p:spPr bwMode="auto">
          <a:xfrm>
            <a:off x="5410200" y="685800"/>
            <a:ext cx="3733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5000" y="5334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New Style, what differences to you see?</a:t>
            </a:r>
            <a:endParaRPr lang="en-US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602700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Eras Demi ITC" pitchFamily="34" charset="0"/>
              </a:rPr>
              <a:t>Penthesilea Painter, cup interior showing </a:t>
            </a:r>
            <a:r>
              <a:rPr lang="en-US" sz="2400" i="1" dirty="0">
                <a:latin typeface="Eras Demi ITC" pitchFamily="34" charset="0"/>
              </a:rPr>
              <a:t>Achilles and </a:t>
            </a:r>
            <a:r>
              <a:rPr lang="en-US" sz="2400" i="1" dirty="0" smtClean="0">
                <a:latin typeface="Eras Demi ITC" pitchFamily="34" charset="0"/>
              </a:rPr>
              <a:t>Penthesilea</a:t>
            </a:r>
            <a:r>
              <a:rPr lang="en-US" sz="2400" dirty="0">
                <a:latin typeface="Eras Demi ITC" pitchFamily="34" charset="0"/>
              </a:rPr>
              <a:t> </a:t>
            </a:r>
            <a:r>
              <a:rPr lang="en-US" sz="2400" dirty="0" smtClean="0">
                <a:latin typeface="Eras Demi ITC" pitchFamily="34" charset="0"/>
              </a:rPr>
              <a:t> 455 BCE </a:t>
            </a:r>
            <a:r>
              <a:rPr lang="en-US" sz="2400" dirty="0">
                <a:latin typeface="Eras Demi ITC" pitchFamily="34" charset="0"/>
              </a:rPr>
              <a:t>Late Archaic Classical</a:t>
            </a:r>
          </a:p>
        </p:txBody>
      </p:sp>
      <p:pic>
        <p:nvPicPr>
          <p:cNvPr id="49154" name="Picture 2" descr="http://100falcons.files.wordpress.com/2010/01/achilles-and-penthesil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464" y="0"/>
            <a:ext cx="7309678" cy="604550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100falcons.files.wordpress.com/2010/01/achilles-and-penthesilea.jpg"/>
          <p:cNvPicPr>
            <a:picLocks noChangeAspect="1" noChangeArrowheads="1"/>
          </p:cNvPicPr>
          <p:nvPr/>
        </p:nvPicPr>
        <p:blipFill>
          <a:blip r:embed="rId2" cstate="print"/>
          <a:srcRect l="36315" t="3781" r="24072" b="38239"/>
          <a:stretch>
            <a:fillRect/>
          </a:stretch>
        </p:blipFill>
        <p:spPr bwMode="auto">
          <a:xfrm>
            <a:off x="533400" y="0"/>
            <a:ext cx="566530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3.bp.blogspot.com/_sZ7yX2QnpqE/RjJSWxgXdjI/AAAAAAAAARA/eIju736OUg4/s320/Niobid+Painter+Krater+460-4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5791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477000" y="1524000"/>
            <a:ext cx="2514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>
                <a:latin typeface="Eras Demi ITC" pitchFamily="34" charset="0"/>
              </a:rPr>
              <a:t>Death of the Children of </a:t>
            </a:r>
            <a:r>
              <a:rPr lang="en-US" sz="2800" i="1" dirty="0" err="1" smtClean="0">
                <a:latin typeface="Eras Demi ITC" pitchFamily="34" charset="0"/>
              </a:rPr>
              <a:t>Niobe</a:t>
            </a:r>
            <a:r>
              <a:rPr lang="en-US" sz="2800" i="1" dirty="0" smtClean="0">
                <a:latin typeface="Eras Demi ITC" pitchFamily="34" charset="0"/>
              </a:rPr>
              <a:t>, </a:t>
            </a:r>
            <a:r>
              <a:rPr lang="en-US" sz="2800" dirty="0" err="1">
                <a:latin typeface="Eras Demi ITC" pitchFamily="34" charset="0"/>
              </a:rPr>
              <a:t>Niobid</a:t>
            </a:r>
            <a:r>
              <a:rPr lang="en-US" sz="2800" dirty="0">
                <a:latin typeface="Eras Demi ITC" pitchFamily="34" charset="0"/>
              </a:rPr>
              <a:t> </a:t>
            </a:r>
            <a:r>
              <a:rPr lang="en-US" sz="2800" dirty="0" smtClean="0">
                <a:latin typeface="Eras Demi ITC" pitchFamily="34" charset="0"/>
              </a:rPr>
              <a:t>Painter, </a:t>
            </a:r>
            <a:r>
              <a:rPr lang="en-US" sz="2800" dirty="0">
                <a:latin typeface="Eras Demi ITC" pitchFamily="34" charset="0"/>
              </a:rPr>
              <a:t>c. 455-450 BCE</a:t>
            </a:r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3.bp.blogspot.com/_sZ7yX2QnpqE/RjJSWxgXdjI/AAAAAAAAARA/eIju736OUg4/s320/Niobid+Painter+Krater+460-450.jpg"/>
          <p:cNvPicPr/>
          <p:nvPr/>
        </p:nvPicPr>
        <p:blipFill>
          <a:blip r:embed="rId2" cstate="print"/>
          <a:srcRect l="18681" t="11628" r="14286" b="37209"/>
          <a:stretch>
            <a:fillRect/>
          </a:stretch>
        </p:blipFill>
        <p:spPr bwMode="auto">
          <a:xfrm>
            <a:off x="838200" y="304800"/>
            <a:ext cx="7010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609600"/>
            <a:ext cx="7924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smtClean="0">
                <a:latin typeface="Eras Demi ITC" pitchFamily="34" charset="0"/>
              </a:rPr>
              <a:t>Classical </a:t>
            </a:r>
          </a:p>
          <a:p>
            <a:pPr algn="ctr"/>
            <a:r>
              <a:rPr lang="en-US" sz="7200" b="1" dirty="0" smtClean="0">
                <a:latin typeface="Eras Demi ITC" pitchFamily="34" charset="0"/>
              </a:rPr>
              <a:t>to </a:t>
            </a:r>
          </a:p>
          <a:p>
            <a:pPr algn="ctr"/>
            <a:r>
              <a:rPr lang="en-US" sz="7200" b="1" dirty="0" smtClean="0">
                <a:latin typeface="Eras Demi ITC" pitchFamily="34" charset="0"/>
              </a:rPr>
              <a:t>Late Classical Style </a:t>
            </a:r>
          </a:p>
          <a:p>
            <a:pPr algn="ctr"/>
            <a:r>
              <a:rPr lang="en-US" sz="7200" b="1" dirty="0" smtClean="0">
                <a:latin typeface="Eras Demi ITC" pitchFamily="34" charset="0"/>
              </a:rPr>
              <a:t>(c. 450-350 BCE)</a:t>
            </a:r>
            <a:endParaRPr lang="en-US" sz="72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seco.glendale.edu/ceramics/gif%20resource%20file/warriorwhiteground1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53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181600" y="1981200"/>
            <a:ext cx="3276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i="1" dirty="0" smtClean="0"/>
              <a:t>Reed Painter</a:t>
            </a:r>
            <a:r>
              <a:rPr lang="en-US" sz="3200" dirty="0" smtClean="0"/>
              <a:t>, </a:t>
            </a:r>
            <a:r>
              <a:rPr lang="en-US" sz="3200" i="1" dirty="0" smtClean="0"/>
              <a:t>Warrior by a Grave</a:t>
            </a:r>
            <a:r>
              <a:rPr lang="en-US" sz="3200" dirty="0" smtClean="0"/>
              <a:t> </a:t>
            </a:r>
          </a:p>
          <a:p>
            <a:pPr lvl="0"/>
            <a:r>
              <a:rPr lang="en-US" sz="3200" dirty="0" smtClean="0"/>
              <a:t>( c.410 BCE)</a:t>
            </a:r>
          </a:p>
          <a:p>
            <a:r>
              <a:rPr lang="en-US" sz="3200" dirty="0" smtClean="0"/>
              <a:t>Classical period</a:t>
            </a:r>
            <a:endParaRPr lang="en-US" sz="3200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219200"/>
            <a:ext cx="8598829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Hellenistic Period</a:t>
            </a:r>
          </a:p>
          <a:p>
            <a:pPr algn="ctr"/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(c.250 BCE)</a:t>
            </a:r>
          </a:p>
          <a:p>
            <a:pPr algn="ctr"/>
            <a:endParaRPr lang="en-US" sz="24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farm1.static.flickr.com/53/135519888_7c046398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781800" y="741403"/>
            <a:ext cx="23622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Battle of Issus,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 from the House of the Faun, Pompeii, 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Eras Demi ITC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Arial" pitchFamily="34" charset="0"/>
              </a:rPr>
              <a:t>Also known as “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Arial" pitchFamily="34" charset="0"/>
              </a:rPr>
              <a:t>Alexander Mosaic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Arial" pitchFamily="34" charset="0"/>
              </a:rPr>
              <a:t>,” </a:t>
            </a:r>
            <a:r>
              <a:rPr lang="en-US" sz="2400" dirty="0">
                <a:latin typeface="Eras Demi ITC" pitchFamily="34" charset="0"/>
              </a:rPr>
              <a:t>First Century </a:t>
            </a:r>
            <a:r>
              <a:rPr lang="en-US" sz="2400" dirty="0" smtClean="0">
                <a:latin typeface="Eras Demi ITC" pitchFamily="34" charset="0"/>
              </a:rPr>
              <a:t>CE</a:t>
            </a:r>
            <a:endParaRPr lang="en-US" sz="2400" dirty="0">
              <a:latin typeface="Eras Demi ITC" pitchFamily="34" charset="0"/>
            </a:endParaRPr>
          </a:p>
          <a:p>
            <a:r>
              <a:rPr lang="en-US" sz="2400" dirty="0" smtClean="0">
                <a:latin typeface="Eras Demi ITC" pitchFamily="34" charset="0"/>
              </a:rPr>
              <a:t>Roman copy from the Hellenistic period in Greece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Eras Demi ITC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www.theartwolf.com/masterworks/masterworks/_170_issus_battl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22" y="381000"/>
            <a:ext cx="7818675" cy="5486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81200" y="5943600"/>
            <a:ext cx="51267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Alexander the Great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http://arthistory.ucdavis.edu/classes/roller/ahi172a/vase%20shapes.gif"/>
          <p:cNvPicPr>
            <a:picLocks noChangeAspect="1" noChangeArrowheads="1"/>
          </p:cNvPicPr>
          <p:nvPr/>
        </p:nvPicPr>
        <p:blipFill>
          <a:blip r:embed="rId2" cstate="print"/>
          <a:srcRect l="6491" r="70791" b="65217"/>
          <a:stretch>
            <a:fillRect/>
          </a:stretch>
        </p:blipFill>
        <p:spPr bwMode="auto">
          <a:xfrm>
            <a:off x="6400800" y="228600"/>
            <a:ext cx="2133600" cy="3200400"/>
          </a:xfrm>
          <a:prstGeom prst="rect">
            <a:avLst/>
          </a:prstGeom>
          <a:noFill/>
        </p:spPr>
      </p:pic>
      <p:pic>
        <p:nvPicPr>
          <p:cNvPr id="83974" name="Picture 6" descr="http://arthistory.ucdavis.edu/classes/roller/ahi172a/vase%20shapes.gif"/>
          <p:cNvPicPr>
            <a:picLocks noChangeAspect="1" noChangeArrowheads="1"/>
          </p:cNvPicPr>
          <p:nvPr/>
        </p:nvPicPr>
        <p:blipFill>
          <a:blip r:embed="rId2" cstate="print"/>
          <a:srcRect l="29209" t="67909" r="51318"/>
          <a:stretch>
            <a:fillRect/>
          </a:stretch>
        </p:blipFill>
        <p:spPr bwMode="auto">
          <a:xfrm>
            <a:off x="381000" y="3352800"/>
            <a:ext cx="2029377" cy="3276600"/>
          </a:xfrm>
          <a:prstGeom prst="rect">
            <a:avLst/>
          </a:prstGeom>
          <a:noFill/>
        </p:spPr>
      </p:pic>
      <p:pic>
        <p:nvPicPr>
          <p:cNvPr id="83976" name="Picture 8" descr="http://arthistory.ucdavis.edu/classes/roller/ahi172a/vase%20shapes.gif"/>
          <p:cNvPicPr>
            <a:picLocks noChangeAspect="1" noChangeArrowheads="1"/>
          </p:cNvPicPr>
          <p:nvPr/>
        </p:nvPicPr>
        <p:blipFill>
          <a:blip r:embed="rId2" cstate="print"/>
          <a:srcRect l="42191" t="39752" r="30223" b="30435"/>
          <a:stretch>
            <a:fillRect/>
          </a:stretch>
        </p:blipFill>
        <p:spPr bwMode="auto">
          <a:xfrm>
            <a:off x="3124200" y="3352800"/>
            <a:ext cx="2950633" cy="3124200"/>
          </a:xfrm>
          <a:prstGeom prst="rect">
            <a:avLst/>
          </a:prstGeom>
          <a:noFill/>
        </p:spPr>
      </p:pic>
      <p:pic>
        <p:nvPicPr>
          <p:cNvPr id="83978" name="Picture 10" descr="http://arthistory.ucdavis.edu/classes/roller/ahi172a/vase%20shapes.gif"/>
          <p:cNvPicPr>
            <a:picLocks noChangeAspect="1" noChangeArrowheads="1"/>
          </p:cNvPicPr>
          <p:nvPr/>
        </p:nvPicPr>
        <p:blipFill>
          <a:blip r:embed="rId2" cstate="print"/>
          <a:srcRect l="53550" r="18864" b="63561"/>
          <a:stretch>
            <a:fillRect/>
          </a:stretch>
        </p:blipFill>
        <p:spPr bwMode="auto">
          <a:xfrm>
            <a:off x="6629400" y="3733800"/>
            <a:ext cx="2057400" cy="2662518"/>
          </a:xfrm>
          <a:prstGeom prst="rect">
            <a:avLst/>
          </a:prstGeom>
          <a:noFill/>
        </p:spPr>
      </p:pic>
      <p:pic>
        <p:nvPicPr>
          <p:cNvPr id="83980" name="Picture 12" descr="http://arthistory.ucdavis.edu/classes/roller/ahi172a/vase%20shapes.gif"/>
          <p:cNvPicPr>
            <a:picLocks noChangeAspect="1" noChangeArrowheads="1"/>
          </p:cNvPicPr>
          <p:nvPr/>
        </p:nvPicPr>
        <p:blipFill>
          <a:blip r:embed="rId2" cstate="print"/>
          <a:srcRect l="69473" t="76190" r="6187"/>
          <a:stretch>
            <a:fillRect/>
          </a:stretch>
        </p:blipFill>
        <p:spPr bwMode="auto">
          <a:xfrm>
            <a:off x="457200" y="228600"/>
            <a:ext cx="2667000" cy="2555877"/>
          </a:xfrm>
          <a:prstGeom prst="rect">
            <a:avLst/>
          </a:prstGeom>
          <a:noFill/>
        </p:spPr>
      </p:pic>
      <p:pic>
        <p:nvPicPr>
          <p:cNvPr id="83982" name="Picture 14" descr="http://arthistory.ucdavis.edu/classes/roller/ahi172a/vase%20shapes.gif"/>
          <p:cNvPicPr>
            <a:picLocks noChangeAspect="1" noChangeArrowheads="1"/>
          </p:cNvPicPr>
          <p:nvPr/>
        </p:nvPicPr>
        <p:blipFill>
          <a:blip r:embed="rId2" cstate="print"/>
          <a:srcRect l="8114" t="71222" r="72413"/>
          <a:stretch>
            <a:fillRect/>
          </a:stretch>
        </p:blipFill>
        <p:spPr bwMode="auto">
          <a:xfrm>
            <a:off x="3733800" y="381000"/>
            <a:ext cx="1828800" cy="264795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2002-09-13 11:05: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0"/>
            <a:ext cx="7696200" cy="57721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05000" y="6019800"/>
            <a:ext cx="5402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Persian King Darius, from…</a:t>
            </a:r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atic.flickr.com/92/241560778_214deea0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1000"/>
            <a:ext cx="3790950" cy="4600576"/>
          </a:xfrm>
          <a:prstGeom prst="rect">
            <a:avLst/>
          </a:prstGeom>
          <a:noFill/>
        </p:spPr>
      </p:pic>
      <p:pic>
        <p:nvPicPr>
          <p:cNvPr id="81922" name="Picture 2" descr="2002-09-13 11:06: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609600"/>
            <a:ext cx="4876800" cy="3657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sights.seindal.dk/img/orig/93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7696200" cy="57721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066800"/>
            <a:ext cx="7162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latin typeface="Eras Demi ITC" pitchFamily="34" charset="0"/>
                <a:ea typeface="Calibri" pitchFamily="34" charset="0"/>
                <a:cs typeface="Times New Roman" pitchFamily="18" charset="0"/>
              </a:rPr>
              <a:t>Sculpture Orientalizing Style: Seventh Century BCE</a:t>
            </a:r>
            <a:endParaRPr lang="en-US" sz="5400" dirty="0" smtClean="0">
              <a:latin typeface="Eras Demi ITC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farm4.static.flickr.com/3152/3107709679_8df073930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8686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04800" y="5257800"/>
            <a:ext cx="8525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Eras Demi ITC" pitchFamily="34" charset="0"/>
              </a:rPr>
              <a:t>Terrace of the Lions</a:t>
            </a:r>
            <a:r>
              <a:rPr lang="en-US" sz="2800" dirty="0">
                <a:latin typeface="Eras Demi ITC" pitchFamily="34" charset="0"/>
              </a:rPr>
              <a:t>, Delos, Italy </a:t>
            </a:r>
            <a:r>
              <a:rPr lang="en-US" sz="2800" dirty="0" smtClean="0">
                <a:latin typeface="Eras Demi ITC" pitchFamily="34" charset="0"/>
              </a:rPr>
              <a:t>, 7</a:t>
            </a:r>
            <a:r>
              <a:rPr lang="en-US" sz="2800" baseline="30000" dirty="0" smtClean="0">
                <a:latin typeface="Eras Demi ITC" pitchFamily="34" charset="0"/>
              </a:rPr>
              <a:t>th</a:t>
            </a:r>
            <a:r>
              <a:rPr lang="en-US" sz="2800" dirty="0" smtClean="0">
                <a:latin typeface="Eras Demi ITC" pitchFamily="34" charset="0"/>
              </a:rPr>
              <a:t> Century BCE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3400" y="679847"/>
            <a:ext cx="8449749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Sculpture, Archaic Style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c. 600-480 BCE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latin typeface="Eras Demi ITC" pitchFamily="34" charset="0"/>
                <a:cs typeface="Times New Roman" pitchFamily="18" charset="0"/>
              </a:rPr>
              <a:t>Note: Refer to your sculpture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latin typeface="Eras Demi ITC" pitchFamily="34" charset="0"/>
                <a:cs typeface="Times New Roman" pitchFamily="18" charset="0"/>
              </a:rPr>
              <a:t> hand out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Demi ITC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teachers.sduhsd.net/ltrupe/ART%20History%20Web/final/chap5Greece/Kouro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198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www.sandrashaw.com/images/AH1L14Kour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0"/>
            <a:ext cx="182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648200" y="2362200"/>
            <a:ext cx="4495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i="1" dirty="0">
                <a:latin typeface="Eras Demi ITC" pitchFamily="34" charset="0"/>
              </a:rPr>
              <a:t>New York </a:t>
            </a:r>
            <a:r>
              <a:rPr lang="en-US" sz="2800" i="1" dirty="0" err="1" smtClean="0">
                <a:latin typeface="Eras Demi ITC" pitchFamily="34" charset="0"/>
              </a:rPr>
              <a:t>Kouros</a:t>
            </a:r>
            <a:endParaRPr lang="en-US" sz="2800" i="1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 </a:t>
            </a:r>
            <a:r>
              <a:rPr lang="en-US" sz="2800" dirty="0">
                <a:latin typeface="Eras Demi ITC" pitchFamily="34" charset="0"/>
              </a:rPr>
              <a:t>from </a:t>
            </a:r>
            <a:r>
              <a:rPr lang="en-US" sz="2800" dirty="0" smtClean="0">
                <a:latin typeface="Eras Demi ITC" pitchFamily="34" charset="0"/>
              </a:rPr>
              <a:t>Attica</a:t>
            </a:r>
          </a:p>
          <a:p>
            <a:pPr lvl="0"/>
            <a:r>
              <a:rPr lang="en-US" sz="2800" dirty="0" smtClean="0">
                <a:latin typeface="Eras Demi ITC" pitchFamily="34" charset="0"/>
              </a:rPr>
              <a:t>(</a:t>
            </a:r>
            <a:r>
              <a:rPr lang="en-US" sz="2800" dirty="0">
                <a:latin typeface="Eras Demi ITC" pitchFamily="34" charset="0"/>
              </a:rPr>
              <a:t>c. 600 BCE)</a:t>
            </a:r>
          </a:p>
          <a:p>
            <a:r>
              <a:rPr lang="en-US" sz="2800" dirty="0">
                <a:latin typeface="Eras Demi ITC" pitchFamily="34" charset="0"/>
              </a:rPr>
              <a:t>Archaic Sculpture </a:t>
            </a:r>
            <a:r>
              <a:rPr lang="en-US" sz="2800" dirty="0" smtClean="0">
                <a:latin typeface="Eras Demi ITC" pitchFamily="34" charset="0"/>
              </a:rPr>
              <a:t>period 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eachers.sduhsd.net/ltrupe/ART%20History%20Web/final/chap5Greece/Kour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0"/>
            <a:ext cx="198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5000" y="1524000"/>
            <a:ext cx="31774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Differences?</a:t>
            </a:r>
          </a:p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Similarities?</a:t>
            </a:r>
            <a:endParaRPr lang="en-US" sz="40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</a:endParaRPr>
          </a:p>
        </p:txBody>
      </p:sp>
      <p:sp>
        <p:nvSpPr>
          <p:cNvPr id="38914" name="AutoShape 2" descr="data:image/jpg;base64,/9j/4AAQSkZJRgABAQAAAQABAAD/2wBDAAkGBwgHBgkIBwgKCgkLDRYPDQwMDRsUFRAWIB0iIiAdHx8kKDQsJCYxJx8fLT0tMTU3Ojo6Iys/RD84QzQ5Ojf/2wBDAQoKCg0MDRoPDxo3JR8lNzc3Nzc3Nzc3Nzc3Nzc3Nzc3Nzc3Nzc3Nzc3Nzc3Nzc3Nzc3Nzc3Nzc3Nzc3Nzc3Nzf/wAARCADEAHMDASIAAhEBAxEB/8QAHAAAAQUBAQEAAAAAAAAAAAAABgADBAUHAgEI/8QARBAAAgEDAgMDCQUFBwIHAAAAAQIDAAQRBSEGEjETQbEHIiNRYXFygZEUJDKh0RU0ssHwMzVCYoKS4RZSFyU2U1Rz8f/EABgBAQEBAQEAAAAAAAAAAAAAAAEAAgME/8QAHxEBAQACAgMBAQEAAAAAAAAAAAECESExAxJBEwQy/9oADAMBAAIRAxEAPwA9uZ7kXk4FxMAJWAHOdtzXqT3PfcTH/Wa7uE++T/8A2N4mukSjTDpJrjvnl/3mqniPic6DHE8ryuW3I7Q+avTP9eo1dLH02rJeMbttW1i5MaPPbxo8YWPqFwRzgew4PuzVldThTto2mXWpatZpdjVPs6OMqkYzt7zUPV+Ibzh6ZFv7z7RGwyNvP/IihXh/Vrez0Ww5uK44FmiaOONWVCgJG7An8QJ28cVD4nSZ9Zt7e+vI9QlWMOsdoMlkAOM7nc9fdRbwWraRqUmo6fDdK7qXHnLzZ5T3ip4eT/3X+poH8n16xaeyl2Zh2irnOCNiPpj6UdKlbnMRGUopZ5WVQMklsAVVNxFDI5WzE1yBsXRsL+fWh7ypajcwafb6bZMRJdEvISSPMXGx9hJ/KqDg641SCyLSWr3KjDc0cwCgg4YH2j55+lFy50I0JeIoo5Al4k9qrHCySHKn3nuq2DswBEjEEZBDdayzjO+1KazIhspoUBJX0gdZF25cbbE56US+THU5tQ0J7a6B7e0k5NznzDuu/wAiPkKplzqoXFnx+N/91Lmf/vf/AHV3ynFecpraSYOYxKSzH50q9gHolpVkh6dc3Uvxt4mukWnZk+8S/GfGuguOpxVoIWrPLBpdzJbqxmEZ5AvrO2flnPyrH9X0TXeVXsrSaJgNplkXpj39CCa1qfWUEfPaRtKM4VyeVT7fXXNmjXcNw0scfPnKhFwAD3fUE/OjKSpivA9lqjidLeEt9nd05jbiQI+N8Z6H/jeo2hwarf67dy6Y5imXnBOwJB2IGeh37undWi6Vruh8FR3dvqrXaz3l9LMvZW7MpBOAMj2Dp7akcCaEqX93eIjLHM7GLnXlPJzEjI7tiPpWO2lXoun69peq21y1jIQrAFedcsOjDGd9s1ra+/PtoduJrm2vmltmUhPRlHXOR37joc+r1Cpq67EvKs0EiudgAQR9a3jqBRcSJHdcVfZ5FQsdO9GHXmXJd+o79wKyK31iex1TVNPnkMCTy8xWGUoAebPmsSuMb9cdMVofEWtG64v0qeG1eEIrW7czZLg+cOnTv+tAHlE0GY63dXVtA5j7QZIBwMjP61njYTYNZn1PXNL0qOQ3MFs5cxzzZBxknmbmbJ+ZG+K1jhVIrfXr61hRIwLWIsEGBkMR0+dZL5PtFktry2mmhZTcPgMy/wCFcEgfMj6Vo/Cer2cXEGtXN9IydpIsUb8hKgLknJHTqKpZtNAr3lryJkmiWSJ1kjYZV1OQacC10TuMeYKVdRjzBSoSmmHppPiNU/F1zJacLarcQjz47VyPpv8Almrif+2f4jVVxOFPDOrhxlTZTfwGn4mcabxpz20NvIyoT0B78Uf6JqELxI4lTLL3nvGD+tfPN6VW1tyrkOrjl99XOi8ZSQQJBMpZ84ORkEfrXMzpoXEmmJql3DLcLzR28jPGvdnO1FvCc4SCUyjHIq5z896z9dZvLm2V1tnCY2wMYFRJuJjYTLJcx8pAxzMu4H9Gj25TUbqdYQGYjfORnvNDWoa9FLG0cajOMqw7/bQBrfGc2rlobFpOwC5d22IHf37URWEUA0mE4z5g3HVTtvRllfi0stXRbi9tpQoEiTws2O47Z8TRAkET3132p2bszseoxWcW0umlpdG1NnljJJIZzkgMSDnrVxZXXDuiWskGiEJ2uGfMhYkj15Pvpl4QruVhXUdOAbCxiQjmOAuy7eyqvSBHDEwYKeeeRjn18xH8qo7q44e1xIk1nEojJKekI5c9enupzTrrS4dYttK0ocltETKEJJ2G/ee8kVfEN+Cb5hrd/pvSIp26L6jkA49+R9KNgKzbheQjyhvHnY2sm3zWtLreN4BAbUq9pVFSTD07/EfGqripCeF9YA/+DN/A1W8o9O/xHxqDxEVj4d1NmGR9klGCepKkAfU1q9CvmK6jb9liZskEjl99c6WoW8WUqGcYPTqa6+y3UtyLC4VldXCFD/h3GTU+G9h0u6ktnto2ZVw3acu5xgjOOYddsMOlcz8GNvrAW2AwBhdh+lR9V1G3vLbs5gh5tvOqtS7tru0WS0h5GGz4JK59mc+NRLizuJjzRRl0PfnAzWLxdUWvHt47ez1Aw8nZpEFJHexPd+e/so40m701dJSG4mftDjI5eVT68Hfwoai0uWThqY+cC5Yrt15R49aHrqW7+yC4su15kX0wAJGOmT7qZypRLxfwxPqkyXmlSRzu/wCJEbcZJIJpnhzhea0ftNSgleToEcEKKFbDinULGZJIpPOT8JB6UTWHlS1SE/eFjmHqdAfzFa9brRM8TaCe0aeyJiYE8yd3/FNcH2V9bXsd7cFwHlEIJ3z1Y/wgfM0U2/lG0W+QDU9Jj5iNzG5HjmpltxJw2RD2FlKsMT9oMMJMHfuAB7zVqhfcHP2nlHb/ACWL5+qVqYNZT5N7pNT421G9hQpGtmQqkYwDIuPdsprVAa1iJ0cFKvF3ApUtKt19M/xHxqo40JThDWHAzyWjtj3DP8quXPpX+I1B160/aWhajY43uLWWIe0spA/On4zWEa1fRXaSTxBEaVlDuBhmXIyAagato8N1efaCh2wZCBs39DFU1nLJLHBGSc9ouSd+8UTMJ+1nNtIPwIcFuU4CjvH9b1wvBj21jFxZsliqeiQnl5gOUDrjJqztHtxAkS8pkwV5eYbEjY1C0g3hEjiHnDDlYskbD6k1ZadBcRXLNEsca7/hKLnf/LUlnMiDQZoW8xYFKlgOhYHH0I/OqvVp7ex4evEt41Wa4XsyyLgkkVNuVeTRtVUHmcoG83PdnrQVrE0s0gjBJGRy5PUn/wDavpD+jaLLqdw0QPLyrzHPfvRbZ8KaXKn2V5BHO2PSSNsKd4ftwlwXjGMgL88Zq4uY7dt5IxzA7DvAp3aAhrnB62EZ+zXsc0indVOQfdS8n3C3/U/ELaTc3c1oOweQsignK4wME9N6JJIYA+QnnE7bVZ8AlbfyjWbBeUvDJG3zUn+QrUq20bgHge34Niu+zvZbya6K80kiBeULnAAyfXRaK5DDFLmrpJpHk/CKVcofMFKgq2Q+mf4jSDYZfUDTcrYmf4j414WAGSQB3knpSHzeLI2/EtzahQOxupgR0/AW/QVcWYV5p2B5l5yoz3jOKvpLXS5tRuNXBZri8vHIj5gORX5sHHXJFDFk7ZKnfmc7dK4ZXkxJhtHExQEbHBAJJoo0Oy7SQBmyMge6odnaB4udQSQOvcT6vfUlZHtQfPKyL0AGPrVEfdESTUYAy/u77dxxWeXqhr6CMA5GXOPVj1e80b6VKbjVblJHXDWsylz0H9Zoa1zSLjSdSzc4KmMAMudsnNGSPaAQzTjOBzgA9CMbUzr/AO1NOk7W2kkliPeN8e+oGhXfLFKVJ5u0O3zNEVvfAthwpxsQd961ArdEh1rUpFklLQx97yIBn5Y60R6MqWXHGlZILmcKzevIx/Oox1oQRt5m4GxPdVXpeqNdcYaU4B868iwSMf4h+tM7FfQfP5tec9MB9q95q7FPgPolpVzbn0K0qyVTcNieT4z41GvYvtdlcW4k7MzRNHz4zy5GM4767uW+8S/GfGmw9QZHqXB3EGm3CM3a6kiy8yyQKWCIM5zn8Jyfw4PvqhSVbe4jdmVljlHmgAqQD3+vat5L7gjqOmfXWBcSwi01G/gVMCOd1G3QcxxiuPkx52Y1oW8UiII1UDAIwO7uof1lRbzsJS3KiLgA7gkk+A6e2rzh5xcaNZT5y0ltGc+0oKFuKpOYzPz8pM5XI9QUDxzTYaZs7iM3Fy4Zd7Zl5y2BucDfu7s0Kanr89/eSxXUyzNGSA0WSMZJyzHqe7bbb1VUcSz8hSCJiAwzIObOTnbNNaLarJEZGPnc3Srqbqk2c0qYrO655ckmiC2mLEKJMAD6j2ULI3LdtykjvPtq5t5l7MZAJPf0x1rNWUSri55eYDOMHO9d8Dg3XHGkL1Kzh2/0+dn8qgXZ9BzfhYAjB3q98kNuZ+MjcEZSC3d8+onCj+Kt4sab0rbV7z0wGroH211K4tDm3U+/xpVzZH7snz8aVBUV0fvM3xt4mmeanLr95m+NvE01ihET76x/yhW8dtrWoGV+QSlZI8JkEld8nPcc1sBrL/Kjb9rcXEqyYEduMrj/ABAE+BFZz6UBek8da5afZrKG7j+zJyxqGgQkL0G+KOL9PtehdushlLF25woHM34m2HcM4rHrYD7TFzfh51z7s0Z8W26W2mRhY5nQy+jlx5hGOg9tVNCt3m4uPNzjO++e+r2xjNvbYAPTp66a0fT0ktxMVJLNjce6rR4QAQQQfWO6uWWU6KgUcupIeUsNxjIFEsMMbR5WFVKKOpB61QXkAW9iBBCMcbH2UT2EEaxejzlhuSck9Nqr8VQNRjjgt1Z4WLH/ALWos8i9uOfV7sLgExxrnuHnMf5UP6/ZdtEGyygA9DijHyOxCLQbsjqbwg+4Iv610wc2hq1OKajqacB2roV5YEfZE+fiaVc6f+5x/PxNKppSXI+8zfG3iabxTlz+8y/G3ia4FAcnbJrK/KDNzNqqYPMObHyWtVO9ZT5QYit3qu2xXm+qA1nPqGMsgiaW/hiRcl3VQPXnFbNxlptpFolkTghH85c7Zw2D9BWWcOIr8VWIceasqsR7hn+VaH5RZZDpduQ2zzltvUEx/OpZqLRgs1iVjwTFKyk+rvH5U6yMxOwxvjBqJwcC1jelgD6ZcH5fpirdlVm3G/vrjlOVA5qtu0k8PKMNzbfSru0jdGAwOmdjUW+UftK0UjAL4/KraLaV1x7DQkfXnCWYwN2HfRN5IWB0K9x0F4cf7FoX4mA+yR422on8kOP2Bdn13Z/gWu+LF7HwNdZpvOBXWa2V7px+5x/PxNKvNM3so/n4mlUVRc/vMvxt4mm6duRm5l+NvE1xihOaz3yiW4NzcADeW2Bz68Bh/KtEIoc4jsBfXyKzBVFucn5ms59GMG0lzBr9m4x5sqZB9R2P5ZrQvKEzfs+yXoMscY26CgKS3NnriRNkBXXB9xo/8o68uk2j5GSP0rMpzU/CaquiM+B507/PYD+VWmFO/f6h31D4ei7PQLQEYJBY5HrJP86lvyqp83frtXO1lVX6j9pWuOiSD+dWdrlmlcg4JOPWaotcCvIoTmTzg2QSDTGozajpSRMJ5WiJAyT+RzR9MnC64iJayz3gbZFFPkg/9NXB9d64z7kShnimExaJFLFI/pV78Gjjydab+zOEbJSxL3C/aHyMYLgED6AV2wZs5E4Ne5pvODS5q2hFpZ+4x/PxNKudKObCL5+JpVFXXA+8S/GfE1zy0/MPvEnxnxpAcxAA3pSMwI6Ak+qqjWV5nBDDZdxnv3ohCAEljy1CfTe0mDi4QjnDMGQ5IznqD12X6Vm8phTaDJqfEl3hzHHDIFDAA8x9lGXlBsGbhm25iGmiQA/QCi3RuF/sM8k8rxyvJKXPZqQoJPt3of41LS2Bitt35sgt6wR+orEivSu0rSZDpNvyKMBcb08dIkxvETVxD2v2S37A+j7NeUjodqlQJdkboce8UeqBGp8OzFhKYyIx12q24j0WPUuHntYYQkrMvZnHfnFGK2s00BRlDcwwQSBSjsrh7mDmgZUUsxZ8bHcDv+dUwkIF4j0rm4Tt4i6rcxRgfPvow4flifR7VIcgQxLEQe4qoH/NReJrJZZJLUY5RhgMjfP9D6ivNDaKzjMbPswG3eGXY/kRWpddirljXmTXKyK65VgRnur3Nal3NiiTSP7vi+fiaVLSD/5dF/q8TSpKNP8A28vxnxp/T4w8pJGQopqYenl+M+NWGmx8sTMerGrKcGBHV+LNNt9QuLVorlpIXKMyoMEjY43qAeM9PUn0N1kDOCq58ff19VU+vWkza1fsYzvO56d2TVZ9glLgGIj1CvN72cNaFP8A4gWSAZtLs/Nd/wA6FbrW2mbKvLgvI2TbRkgEKAAObu5cknqcdMYrw2UwXk7JmB7jUdbUqSpTfOR08Pr9KP0yOot9P4msbLnBjupAzE4KRgJv3AH+sVPbjnTkblaK7ABxzLGCP4qGRYTk/wBjzA7gZximjYStJgxjcDY9PlTPJkNQVNxlp3Lzslzy4J/sxn8jXMPH+n9oB2FyvmkhnVdsfPqf62oSk0+QjlCHaok9lKEciJgo2O3u/Wn9KNCO/wCPeHry4ZLvTZZJGChmeFclQ2QCc9Mj8qZ0Xii11PV49O0/S47SFVeTKncgDA2AxvtQJqNkdPLSyB2mk6cxGAO4Y+dWXk0idtfuLjBAFuQc+1h+hpzylwqx/wBNbsyeVgRtUnNe2+Gj2xuKRWj+fLeB8k1RJo/93Rf6vE0q90f+7of9XiaVejTCS1pGXYktuSTUmBAkSqOgFKlUorZdBsp5nmczZkPMwWUgZNIcP2A/wP8ANqVKuOm3n/Tun8xYq5z3Fth+Vcvw1p7AjEgz3gjb8qVKnUTk8L6cevbEermGPCmW4P0p25mExPtcfpSpVWQOm4S0piMrLt/mH6VHn4H0iYBXNwF71DgA/lSpVmxI03k54fnlMkqXBJAGO0wAB6hip2mcG6JpiFLS2ZQWySXJJPtJpUqxZGosBpVouMR439dRzottn8cv1H6UqVdPFJFkn2lskFusaFuVc4z76VKlXZh/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095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16" name="AutoShape 4" descr="data:image/jpg;base64,/9j/4AAQSkZJRgABAQAAAQABAAD/2wBDAAkGBwgHBgkIBwgKCgkLDRYPDQwMDRsUFRAWIB0iIiAdHx8kKDQsJCYxJx8fLT0tMTU3Ojo6Iys/RD84QzQ5Ojf/2wBDAQoKCg0MDRoPDxo3JR8lNzc3Nzc3Nzc3Nzc3Nzc3Nzc3Nzc3Nzc3Nzc3Nzc3Nzc3Nzc3Nzc3Nzc3Nzc3Nzc3Nzf/wAARCADEAHMDASIAAhEBAxEB/8QAHAAAAQUBAQEAAAAAAAAAAAAABgADBAUHAgEI/8QARBAAAgEDAgMDCQUFBwIHAAAAAQIDAAQRBSEGEjETQbEHIiNRYXFygZEUJDKh0RU0ssHwMzVCYoKS4RZSFyU2U1Rz8f/EABgBAQEBAQEAAAAAAAAAAAAAAAEAAgME/8QAHxEBAQACAgMBAQEAAAAAAAAAAAECESExAxJBEwQy/9oADAMBAAIRAxEAPwA9uZ7kXk4FxMAJWAHOdtzXqT3PfcTH/Wa7uE++T/8A2N4mukSjTDpJrjvnl/3mqniPic6DHE8ryuW3I7Q+avTP9eo1dLH02rJeMbttW1i5MaPPbxo8YWPqFwRzgew4PuzVldThTto2mXWpatZpdjVPs6OMqkYzt7zUPV+Ibzh6ZFv7z7RGwyNvP/IihXh/Vrez0Ww5uK44FmiaOONWVCgJG7An8QJ28cVD4nSZ9Zt7e+vI9QlWMOsdoMlkAOM7nc9fdRbwWraRqUmo6fDdK7qXHnLzZ5T3ip4eT/3X+poH8n16xaeyl2Zh2irnOCNiPpj6UdKlbnMRGUopZ5WVQMklsAVVNxFDI5WzE1yBsXRsL+fWh7ypajcwafb6bZMRJdEvISSPMXGx9hJ/KqDg641SCyLSWr3KjDc0cwCgg4YH2j55+lFy50I0JeIoo5Al4k9qrHCySHKn3nuq2DswBEjEEZBDdayzjO+1KazIhspoUBJX0gdZF25cbbE56US+THU5tQ0J7a6B7e0k5NznzDuu/wAiPkKplzqoXFnx+N/91Lmf/vf/AHV3ynFecpraSYOYxKSzH50q9gHolpVkh6dc3Uvxt4mukWnZk+8S/GfGuguOpxVoIWrPLBpdzJbqxmEZ5AvrO2flnPyrH9X0TXeVXsrSaJgNplkXpj39CCa1qfWUEfPaRtKM4VyeVT7fXXNmjXcNw0scfPnKhFwAD3fUE/OjKSpivA9lqjidLeEt9nd05jbiQI+N8Z6H/jeo2hwarf67dy6Y5imXnBOwJB2IGeh37undWi6Vruh8FR3dvqrXaz3l9LMvZW7MpBOAMj2Dp7akcCaEqX93eIjLHM7GLnXlPJzEjI7tiPpWO2lXoun69peq21y1jIQrAFedcsOjDGd9s1ra+/PtoduJrm2vmltmUhPRlHXOR37joc+r1Cpq67EvKs0EiudgAQR9a3jqBRcSJHdcVfZ5FQsdO9GHXmXJd+o79wKyK31iex1TVNPnkMCTy8xWGUoAebPmsSuMb9cdMVofEWtG64v0qeG1eEIrW7czZLg+cOnTv+tAHlE0GY63dXVtA5j7QZIBwMjP61njYTYNZn1PXNL0qOQ3MFs5cxzzZBxknmbmbJ+ZG+K1jhVIrfXr61hRIwLWIsEGBkMR0+dZL5PtFktry2mmhZTcPgMy/wCFcEgfMj6Vo/Cer2cXEGtXN9IydpIsUb8hKgLknJHTqKpZtNAr3lryJkmiWSJ1kjYZV1OQacC10TuMeYKVdRjzBSoSmmHppPiNU/F1zJacLarcQjz47VyPpv8Almrif+2f4jVVxOFPDOrhxlTZTfwGn4mcabxpz20NvIyoT0B78Uf6JqELxI4lTLL3nvGD+tfPN6VW1tyrkOrjl99XOi8ZSQQJBMpZ84ORkEfrXMzpoXEmmJql3DLcLzR28jPGvdnO1FvCc4SCUyjHIq5z896z9dZvLm2V1tnCY2wMYFRJuJjYTLJcx8pAxzMu4H9Gj25TUbqdYQGYjfORnvNDWoa9FLG0cajOMqw7/bQBrfGc2rlobFpOwC5d22IHf37URWEUA0mE4z5g3HVTtvRllfi0stXRbi9tpQoEiTws2O47Z8TRAkET3132p2bszseoxWcW0umlpdG1NnljJJIZzkgMSDnrVxZXXDuiWskGiEJ2uGfMhYkj15Pvpl4QruVhXUdOAbCxiQjmOAuy7eyqvSBHDEwYKeeeRjn18xH8qo7q44e1xIk1nEojJKekI5c9enupzTrrS4dYttK0ocltETKEJJ2G/ee8kVfEN+Cb5hrd/pvSIp26L6jkA49+R9KNgKzbheQjyhvHnY2sm3zWtLreN4BAbUq9pVFSTD07/EfGqripCeF9YA/+DN/A1W8o9O/xHxqDxEVj4d1NmGR9klGCepKkAfU1q9CvmK6jb9liZskEjl99c6WoW8WUqGcYPTqa6+y3UtyLC4VldXCFD/h3GTU+G9h0u6ktnto2ZVw3acu5xgjOOYddsMOlcz8GNvrAW2AwBhdh+lR9V1G3vLbs5gh5tvOqtS7tru0WS0h5GGz4JK59mc+NRLizuJjzRRl0PfnAzWLxdUWvHt47ez1Aw8nZpEFJHexPd+e/so40m701dJSG4mftDjI5eVT68Hfwoai0uWThqY+cC5Yrt15R49aHrqW7+yC4su15kX0wAJGOmT7qZypRLxfwxPqkyXmlSRzu/wCJEbcZJIJpnhzhea0ftNSgleToEcEKKFbDinULGZJIpPOT8JB6UTWHlS1SE/eFjmHqdAfzFa9brRM8TaCe0aeyJiYE8yd3/FNcH2V9bXsd7cFwHlEIJ3z1Y/wgfM0U2/lG0W+QDU9Jj5iNzG5HjmpltxJw2RD2FlKsMT9oMMJMHfuAB7zVqhfcHP2nlHb/ACWL5+qVqYNZT5N7pNT421G9hQpGtmQqkYwDIuPdsprVAa1iJ0cFKvF3ApUtKt19M/xHxqo40JThDWHAzyWjtj3DP8quXPpX+I1B160/aWhajY43uLWWIe0spA/On4zWEa1fRXaSTxBEaVlDuBhmXIyAagato8N1efaCh2wZCBs39DFU1nLJLHBGSc9ouSd+8UTMJ+1nNtIPwIcFuU4CjvH9b1wvBj21jFxZsliqeiQnl5gOUDrjJqztHtxAkS8pkwV5eYbEjY1C0g3hEjiHnDDlYskbD6k1ZadBcRXLNEsca7/hKLnf/LUlnMiDQZoW8xYFKlgOhYHH0I/OqvVp7ex4evEt41Wa4XsyyLgkkVNuVeTRtVUHmcoG83PdnrQVrE0s0gjBJGRy5PUn/wDavpD+jaLLqdw0QPLyrzHPfvRbZ8KaXKn2V5BHO2PSSNsKd4ftwlwXjGMgL88Zq4uY7dt5IxzA7DvAp3aAhrnB62EZ+zXsc0indVOQfdS8n3C3/U/ELaTc3c1oOweQsignK4wME9N6JJIYA+QnnE7bVZ8AlbfyjWbBeUvDJG3zUn+QrUq20bgHge34Niu+zvZbya6K80kiBeULnAAyfXRaK5DDFLmrpJpHk/CKVcofMFKgq2Q+mf4jSDYZfUDTcrYmf4j414WAGSQB3knpSHzeLI2/EtzahQOxupgR0/AW/QVcWYV5p2B5l5yoz3jOKvpLXS5tRuNXBZri8vHIj5gORX5sHHXJFDFk7ZKnfmc7dK4ZXkxJhtHExQEbHBAJJoo0Oy7SQBmyMge6odnaB4udQSQOvcT6vfUlZHtQfPKyL0AGPrVEfdESTUYAy/u77dxxWeXqhr6CMA5GXOPVj1e80b6VKbjVblJHXDWsylz0H9Zoa1zSLjSdSzc4KmMAMudsnNGSPaAQzTjOBzgA9CMbUzr/AO1NOk7W2kkliPeN8e+oGhXfLFKVJ5u0O3zNEVvfAthwpxsQd961ArdEh1rUpFklLQx97yIBn5Y60R6MqWXHGlZILmcKzevIx/Oox1oQRt5m4GxPdVXpeqNdcYaU4B868iwSMf4h+tM7FfQfP5tec9MB9q95q7FPgPolpVzbn0K0qyVTcNieT4z41GvYvtdlcW4k7MzRNHz4zy5GM4767uW+8S/GfGmw9QZHqXB3EGm3CM3a6kiy8yyQKWCIM5zn8Jyfw4PvqhSVbe4jdmVljlHmgAqQD3+vat5L7gjqOmfXWBcSwi01G/gVMCOd1G3QcxxiuPkx52Y1oW8UiII1UDAIwO7uof1lRbzsJS3KiLgA7gkk+A6e2rzh5xcaNZT5y0ltGc+0oKFuKpOYzPz8pM5XI9QUDxzTYaZs7iM3Fy4Zd7Zl5y2BucDfu7s0Kanr89/eSxXUyzNGSA0WSMZJyzHqe7bbb1VUcSz8hSCJiAwzIObOTnbNNaLarJEZGPnc3Srqbqk2c0qYrO655ckmiC2mLEKJMAD6j2ULI3LdtykjvPtq5t5l7MZAJPf0x1rNWUSri55eYDOMHO9d8Dg3XHGkL1Kzh2/0+dn8qgXZ9BzfhYAjB3q98kNuZ+MjcEZSC3d8+onCj+Kt4sab0rbV7z0wGroH211K4tDm3U+/xpVzZH7snz8aVBUV0fvM3xt4mmeanLr95m+NvE01ihET76x/yhW8dtrWoGV+QSlZI8JkEld8nPcc1sBrL/Kjb9rcXEqyYEduMrj/ABAE+BFZz6UBek8da5afZrKG7j+zJyxqGgQkL0G+KOL9PtehdushlLF25woHM34m2HcM4rHrYD7TFzfh51z7s0Z8W26W2mRhY5nQy+jlx5hGOg9tVNCt3m4uPNzjO++e+r2xjNvbYAPTp66a0fT0ktxMVJLNjce6rR4QAQQQfWO6uWWU6KgUcupIeUsNxjIFEsMMbR5WFVKKOpB61QXkAW9iBBCMcbH2UT2EEaxejzlhuSck9Nqr8VQNRjjgt1Z4WLH/ALWos8i9uOfV7sLgExxrnuHnMf5UP6/ZdtEGyygA9DijHyOxCLQbsjqbwg+4Iv610wc2hq1OKajqacB2roV5YEfZE+fiaVc6f+5x/PxNKppSXI+8zfG3iabxTlz+8y/G3ia4FAcnbJrK/KDNzNqqYPMObHyWtVO9ZT5QYit3qu2xXm+qA1nPqGMsgiaW/hiRcl3VQPXnFbNxlptpFolkTghH85c7Zw2D9BWWcOIr8VWIceasqsR7hn+VaH5RZZDpduQ2zzltvUEx/OpZqLRgs1iVjwTFKyk+rvH5U6yMxOwxvjBqJwcC1jelgD6ZcH5fpirdlVm3G/vrjlOVA5qtu0k8PKMNzbfSru0jdGAwOmdjUW+UftK0UjAL4/KraLaV1x7DQkfXnCWYwN2HfRN5IWB0K9x0F4cf7FoX4mA+yR422on8kOP2Bdn13Z/gWu+LF7HwNdZpvOBXWa2V7px+5x/PxNKvNM3so/n4mlUVRc/vMvxt4mm6duRm5l+NvE1xihOaz3yiW4NzcADeW2Bz68Bh/KtEIoc4jsBfXyKzBVFucn5ms59GMG0lzBr9m4x5sqZB9R2P5ZrQvKEzfs+yXoMscY26CgKS3NnriRNkBXXB9xo/8o68uk2j5GSP0rMpzU/CaquiM+B507/PYD+VWmFO/f6h31D4ei7PQLQEYJBY5HrJP86lvyqp83frtXO1lVX6j9pWuOiSD+dWdrlmlcg4JOPWaotcCvIoTmTzg2QSDTGozajpSRMJ5WiJAyT+RzR9MnC64iJayz3gbZFFPkg/9NXB9d64z7kShnimExaJFLFI/pV78Gjjydab+zOEbJSxL3C/aHyMYLgED6AV2wZs5E4Ne5pvODS5q2hFpZ+4x/PxNKudKObCL5+JpVFXXA+8S/GfE1zy0/MPvEnxnxpAcxAA3pSMwI6Ak+qqjWV5nBDDZdxnv3ohCAEljy1CfTe0mDi4QjnDMGQ5IznqD12X6Vm8phTaDJqfEl3hzHHDIFDAA8x9lGXlBsGbhm25iGmiQA/QCi3RuF/sM8k8rxyvJKXPZqQoJPt3of41LS2Bitt35sgt6wR+orEivSu0rSZDpNvyKMBcb08dIkxvETVxD2v2S37A+j7NeUjodqlQJdkboce8UeqBGp8OzFhKYyIx12q24j0WPUuHntYYQkrMvZnHfnFGK2s00BRlDcwwQSBSjsrh7mDmgZUUsxZ8bHcDv+dUwkIF4j0rm4Tt4i6rcxRgfPvow4flifR7VIcgQxLEQe4qoH/NReJrJZZJLUY5RhgMjfP9D6ivNDaKzjMbPswG3eGXY/kRWpddirljXmTXKyK65VgRnur3Nal3NiiTSP7vi+fiaVLSD/5dF/q8TSpKNP8A28vxnxp/T4w8pJGQopqYenl+M+NWGmx8sTMerGrKcGBHV+LNNt9QuLVorlpIXKMyoMEjY43qAeM9PUn0N1kDOCq58ff19VU+vWkza1fsYzvO56d2TVZ9glLgGIj1CvN72cNaFP8A4gWSAZtLs/Nd/wA6FbrW2mbKvLgvI2TbRkgEKAAObu5cknqcdMYrw2UwXk7JmB7jUdbUqSpTfOR08Pr9KP0yOot9P4msbLnBjupAzE4KRgJv3AH+sVPbjnTkblaK7ABxzLGCP4qGRYTk/wBjzA7gZximjYStJgxjcDY9PlTPJkNQVNxlp3Lzslzy4J/sxn8jXMPH+n9oB2FyvmkhnVdsfPqf62oSk0+QjlCHaok9lKEciJgo2O3u/Wn9KNCO/wCPeHry4ZLvTZZJGChmeFclQ2QCc9Mj8qZ0Xii11PV49O0/S47SFVeTKncgDA2AxvtQJqNkdPLSyB2mk6cxGAO4Y+dWXk0idtfuLjBAFuQc+1h+hpzylwqx/wBNbsyeVgRtUnNe2+Gj2xuKRWj+fLeB8k1RJo/93Rf6vE0q90f+7of9XiaVejTCS1pGXYktuSTUmBAkSqOgFKlUorZdBsp5nmczZkPMwWUgZNIcP2A/wP8ANqVKuOm3n/Tun8xYq5z3Fth+Vcvw1p7AjEgz3gjb8qVKnUTk8L6cevbEermGPCmW4P0p25mExPtcfpSpVWQOm4S0piMrLt/mH6VHn4H0iYBXNwF71DgA/lSpVmxI03k54fnlMkqXBJAGO0wAB6hip2mcG6JpiFLS2ZQWySXJJPtJpUqxZGosBpVouMR439dRzottn8cv1H6UqVdPFJFkn2lskFusaFuVc4z76VKlXZh/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890588"/>
            <a:ext cx="1095375" cy="18669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8918" name="Picture 6" descr="http://www.brekka.net/images/menkaure%26wif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609600"/>
            <a:ext cx="3074327" cy="521017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4572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Kroisos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 from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Anavysos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 Greece, c. 530</a:t>
            </a:r>
          </a:p>
        </p:txBody>
      </p:sp>
      <p:pic>
        <p:nvPicPr>
          <p:cNvPr id="102402" name="Picture 2" descr="http://employees.oneonta.edu/farberas/arth/Images/109images/greek_archaic_classical/sculpture/kouros_krois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65713" cy="6858000"/>
          </a:xfrm>
          <a:prstGeom prst="rect">
            <a:avLst/>
          </a:prstGeom>
          <a:noFill/>
        </p:spPr>
      </p:pic>
      <p:pic>
        <p:nvPicPr>
          <p:cNvPr id="4" name="Picture 3" descr="http://teachers.sduhsd.net/ltrupe/ART%20History%20Web/final/chap5Greece/Kouro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0"/>
            <a:ext cx="1981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52800" y="2895600"/>
            <a:ext cx="27174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400" i="1" dirty="0" smtClean="0">
                <a:latin typeface="Eras Demi ITC" pitchFamily="34" charset="0"/>
              </a:rPr>
              <a:t>New York </a:t>
            </a:r>
            <a:r>
              <a:rPr lang="en-US" sz="2400" i="1" dirty="0" err="1" smtClean="0">
                <a:latin typeface="Eras Demi ITC" pitchFamily="34" charset="0"/>
              </a:rPr>
              <a:t>Kouros</a:t>
            </a:r>
            <a:endParaRPr lang="en-US" sz="2400" i="1" dirty="0" smtClean="0">
              <a:latin typeface="Eras Demi ITC" pitchFamily="34" charset="0"/>
            </a:endParaRPr>
          </a:p>
          <a:p>
            <a:pPr lvl="0"/>
            <a:r>
              <a:rPr lang="en-US" sz="2400" dirty="0" smtClean="0">
                <a:latin typeface="Eras Demi ITC" pitchFamily="34" charset="0"/>
              </a:rPr>
              <a:t> from Attica</a:t>
            </a:r>
          </a:p>
          <a:p>
            <a:pPr lvl="0"/>
            <a:r>
              <a:rPr lang="en-US" sz="2400" dirty="0" smtClean="0">
                <a:latin typeface="Eras Demi ITC" pitchFamily="34" charset="0"/>
              </a:rPr>
              <a:t>(c. 600 BCE)</a:t>
            </a:r>
          </a:p>
          <a:p>
            <a:endParaRPr lang="en-US" sz="24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http://www.grisel.net/images/greece/Moschopho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3962400" cy="68218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53000" y="1219200"/>
            <a:ext cx="32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Calf Bearer (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Moschophoros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), dedicated by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Rhonbos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on the Acropolis, Athens, c 560 BCE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3583" y="990600"/>
            <a:ext cx="49519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Geometric </a:t>
            </a:r>
          </a:p>
          <a:p>
            <a:pPr algn="ctr"/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c. 750 BCE</a:t>
            </a:r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http://www.aasd.k12.wi.us/Staff/lawrencebarbar/Lawrancebarbara/ch05/5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54115" cy="3429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66800" y="4648200"/>
            <a:ext cx="6477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Dying Warrior from the west pediment of the Temple of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Aphaia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Aegina Greece, c 490 BCE</a:t>
            </a:r>
          </a:p>
        </p:txBody>
      </p:sp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utexas.edu/courses/introtogreece/lect9/j%20Peplos%20kor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"/>
            <a:ext cx="21336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810000" y="1600200"/>
            <a:ext cx="464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i="1" dirty="0">
                <a:solidFill>
                  <a:srgbClr val="FFFFFF"/>
                </a:solidFill>
                <a:latin typeface="Eras Demi ITC" pitchFamily="34" charset="0"/>
              </a:rPr>
              <a:t>Peplos </a:t>
            </a:r>
            <a:r>
              <a:rPr lang="en-US" sz="4800" i="1" dirty="0" err="1">
                <a:solidFill>
                  <a:srgbClr val="FFFFFF"/>
                </a:solidFill>
                <a:latin typeface="Eras Demi ITC" pitchFamily="34" charset="0"/>
              </a:rPr>
              <a:t>Kore</a:t>
            </a:r>
            <a:r>
              <a:rPr lang="en-US" sz="4800" dirty="0">
                <a:solidFill>
                  <a:srgbClr val="FFFFFF"/>
                </a:solidFill>
                <a:latin typeface="Eras Demi ITC" pitchFamily="34" charset="0"/>
              </a:rPr>
              <a:t> 530 BCE)</a:t>
            </a:r>
          </a:p>
          <a:p>
            <a:pPr lvl="0"/>
            <a:r>
              <a:rPr lang="en-US" sz="4800" dirty="0">
                <a:solidFill>
                  <a:srgbClr val="FFFFFF"/>
                </a:solidFill>
                <a:latin typeface="Eras Demi ITC" pitchFamily="34" charset="0"/>
              </a:rPr>
              <a:t>Archaic period</a:t>
            </a:r>
          </a:p>
        </p:txBody>
      </p:sp>
    </p:spTree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914400"/>
            <a:ext cx="6629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latin typeface="Eras Demi ITC" pitchFamily="34" charset="0"/>
                <a:ea typeface="Calibri" pitchFamily="34" charset="0"/>
                <a:cs typeface="Times New Roman" pitchFamily="18" charset="0"/>
              </a:rPr>
              <a:t>Early Classical Style Sculpture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smtClean="0">
                <a:latin typeface="Eras Demi ITC" pitchFamily="34" charset="0"/>
                <a:ea typeface="Calibri" pitchFamily="34" charset="0"/>
                <a:cs typeface="Times New Roman" pitchFamily="18" charset="0"/>
              </a:rPr>
              <a:t>c. 480-450 BCE</a:t>
            </a:r>
          </a:p>
          <a:p>
            <a:pPr algn="ctr"/>
            <a:endParaRPr lang="en-US" sz="6000" dirty="0"/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uncp.edu/home/rwb/KritiosBoyF&amp;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4953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486400" y="1676400"/>
            <a:ext cx="3429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i="1" dirty="0">
                <a:latin typeface="Eras Demi ITC" pitchFamily="34" charset="0"/>
              </a:rPr>
              <a:t>The </a:t>
            </a:r>
            <a:r>
              <a:rPr lang="en-US" sz="2800" i="1" dirty="0" err="1">
                <a:latin typeface="Eras Demi ITC" pitchFamily="34" charset="0"/>
              </a:rPr>
              <a:t>Kritios</a:t>
            </a:r>
            <a:r>
              <a:rPr lang="en-US" sz="2800" i="1" dirty="0">
                <a:latin typeface="Eras Demi ITC" pitchFamily="34" charset="0"/>
              </a:rPr>
              <a:t> Boy</a:t>
            </a:r>
            <a:r>
              <a:rPr lang="en-US" sz="2800" dirty="0">
                <a:latin typeface="Eras Demi ITC" pitchFamily="34" charset="0"/>
              </a:rPr>
              <a:t>, from the </a:t>
            </a:r>
            <a:r>
              <a:rPr lang="en-US" sz="2800" dirty="0" smtClean="0">
                <a:latin typeface="Eras Demi ITC" pitchFamily="34" charset="0"/>
              </a:rPr>
              <a:t>Acropolis</a:t>
            </a:r>
            <a:r>
              <a:rPr lang="en-US" sz="2800" dirty="0">
                <a:latin typeface="Eras Demi ITC" pitchFamily="34" charset="0"/>
              </a:rPr>
              <a:t> </a:t>
            </a:r>
            <a:endParaRPr lang="en-US" sz="2800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480 BCE</a:t>
            </a:r>
            <a:endParaRPr lang="en-US" sz="2800" dirty="0">
              <a:latin typeface="Eras Demi ITC" pitchFamily="34" charset="0"/>
            </a:endParaRPr>
          </a:p>
          <a:p>
            <a:r>
              <a:rPr lang="en-US" sz="2800" dirty="0">
                <a:latin typeface="Eras Demi ITC" pitchFamily="34" charset="0"/>
              </a:rPr>
              <a:t>Early Classical Style</a:t>
            </a:r>
          </a:p>
        </p:txBody>
      </p:sp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85800"/>
            <a:ext cx="825097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Late Classical Period</a:t>
            </a:r>
          </a:p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Hellenistic Period </a:t>
            </a:r>
          </a:p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3</a:t>
            </a:r>
            <a:r>
              <a:rPr lang="en-US" sz="6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rd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through the </a:t>
            </a:r>
          </a:p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1</a:t>
            </a:r>
            <a:r>
              <a:rPr lang="en-US" sz="6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st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Century</a:t>
            </a:r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de.academic.ru/pictures/dewiki/48/0038man_poseidon---zeu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4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91440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3200" i="1" dirty="0">
                <a:latin typeface="Eras Demi ITC" pitchFamily="34" charset="0"/>
              </a:rPr>
              <a:t>Poseidon/Zeus</a:t>
            </a:r>
            <a:r>
              <a:rPr lang="en-US" sz="3200" dirty="0">
                <a:latin typeface="Eras Demi ITC" pitchFamily="34" charset="0"/>
              </a:rPr>
              <a:t>, found in the sea off Cape </a:t>
            </a:r>
            <a:r>
              <a:rPr lang="en-US" sz="3200" dirty="0" err="1" smtClean="0">
                <a:latin typeface="Eras Demi ITC" pitchFamily="34" charset="0"/>
              </a:rPr>
              <a:t>Artemision</a:t>
            </a:r>
            <a:r>
              <a:rPr lang="en-US" sz="3200" dirty="0">
                <a:latin typeface="Eras Demi ITC" pitchFamily="34" charset="0"/>
              </a:rPr>
              <a:t> 450 BCE)</a:t>
            </a:r>
          </a:p>
          <a:p>
            <a:r>
              <a:rPr lang="en-US" sz="3200" dirty="0">
                <a:latin typeface="Eras Demi ITC" pitchFamily="34" charset="0"/>
              </a:rPr>
              <a:t>Early Classical Period</a:t>
            </a:r>
          </a:p>
        </p:txBody>
      </p:sp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t771unit2.pbworks.com/f/1160445659/Shippey-Diskobol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9624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724400" y="2362200"/>
            <a:ext cx="398859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>
                <a:latin typeface="Eras Demi ITC" pitchFamily="34" charset="0"/>
              </a:rPr>
              <a:t>Myron</a:t>
            </a:r>
            <a:r>
              <a:rPr lang="en-US" sz="3200" i="1" dirty="0">
                <a:latin typeface="Eras Demi ITC" pitchFamily="34" charset="0"/>
              </a:rPr>
              <a:t>, </a:t>
            </a:r>
            <a:r>
              <a:rPr lang="en-US" sz="3200" i="1" dirty="0" err="1">
                <a:latin typeface="Eras Demi ITC" pitchFamily="34" charset="0"/>
              </a:rPr>
              <a:t>Diskobolos</a:t>
            </a:r>
            <a:r>
              <a:rPr lang="en-US" sz="3200" dirty="0">
                <a:latin typeface="Eras Demi ITC" pitchFamily="34" charset="0"/>
              </a:rPr>
              <a:t>, </a:t>
            </a:r>
            <a:endParaRPr lang="en-US" sz="3200" dirty="0" smtClean="0">
              <a:latin typeface="Eras Demi ITC" pitchFamily="34" charset="0"/>
            </a:endParaRPr>
          </a:p>
          <a:p>
            <a:pPr lvl="0"/>
            <a:r>
              <a:rPr lang="en-US" sz="3200" dirty="0" smtClean="0">
                <a:latin typeface="Eras Demi ITC" pitchFamily="34" charset="0"/>
              </a:rPr>
              <a:t>(</a:t>
            </a:r>
            <a:r>
              <a:rPr lang="en-US" sz="3200" dirty="0">
                <a:latin typeface="Eras Demi ITC" pitchFamily="34" charset="0"/>
              </a:rPr>
              <a:t>Disk Thrower</a:t>
            </a:r>
            <a:r>
              <a:rPr lang="en-US" sz="3200" dirty="0" smtClean="0">
                <a:latin typeface="Eras Demi ITC" pitchFamily="34" charset="0"/>
              </a:rPr>
              <a:t>),</a:t>
            </a:r>
            <a:r>
              <a:rPr lang="en-US" sz="3200" dirty="0">
                <a:latin typeface="Eras Demi ITC" pitchFamily="34" charset="0"/>
              </a:rPr>
              <a:t> </a:t>
            </a:r>
            <a:endParaRPr lang="en-US" sz="3200" dirty="0" smtClean="0">
              <a:latin typeface="Eras Demi ITC" pitchFamily="34" charset="0"/>
            </a:endParaRPr>
          </a:p>
          <a:p>
            <a:pPr lvl="0"/>
            <a:r>
              <a:rPr lang="en-US" sz="3200" dirty="0" smtClean="0">
                <a:latin typeface="Eras Demi ITC" pitchFamily="34" charset="0"/>
              </a:rPr>
              <a:t>460-450 </a:t>
            </a:r>
            <a:r>
              <a:rPr lang="en-US" sz="3200" dirty="0">
                <a:latin typeface="Eras Demi ITC" pitchFamily="34" charset="0"/>
              </a:rPr>
              <a:t>BCE</a:t>
            </a:r>
          </a:p>
          <a:p>
            <a:r>
              <a:rPr lang="en-US" sz="3200" dirty="0" smtClean="0">
                <a:latin typeface="Eras Demi ITC" pitchFamily="34" charset="0"/>
              </a:rPr>
              <a:t>Early Classical </a:t>
            </a:r>
            <a:endParaRPr lang="en-US" sz="32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kbagdanov.files.wordpress.com/2009/03/warrio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572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029200" y="1600200"/>
            <a:ext cx="39020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i="1" dirty="0">
                <a:latin typeface="Eras Demi ITC" pitchFamily="34" charset="0"/>
              </a:rPr>
              <a:t>Warrior from </a:t>
            </a:r>
            <a:r>
              <a:rPr lang="en-US" sz="3200" i="1" dirty="0" err="1" smtClean="0">
                <a:latin typeface="Eras Demi ITC" pitchFamily="34" charset="0"/>
              </a:rPr>
              <a:t>Riaci</a:t>
            </a:r>
            <a:endParaRPr lang="en-US" sz="3200" i="1" dirty="0" smtClean="0">
              <a:latin typeface="Eras Demi ITC" pitchFamily="34" charset="0"/>
            </a:endParaRPr>
          </a:p>
          <a:p>
            <a:pPr lvl="0"/>
            <a:r>
              <a:rPr lang="en-US" sz="3200" dirty="0" smtClean="0">
                <a:latin typeface="Eras Demi ITC" pitchFamily="34" charset="0"/>
              </a:rPr>
              <a:t>(</a:t>
            </a:r>
            <a:r>
              <a:rPr lang="en-US" sz="3200" dirty="0">
                <a:latin typeface="Eras Demi ITC" pitchFamily="34" charset="0"/>
              </a:rPr>
              <a:t>c. 450 BCE)</a:t>
            </a:r>
          </a:p>
          <a:p>
            <a:r>
              <a:rPr lang="en-US" sz="3200" dirty="0">
                <a:latin typeface="Eras Demi ITC" pitchFamily="34" charset="0"/>
              </a:rPr>
              <a:t>Early Classical Style</a:t>
            </a:r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aasd.k12.wi.us/Staff/lawrencebarbar/Lawrancebarbara/ch05/5-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3657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267200" y="914400"/>
            <a:ext cx="4419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Polykleitos, </a:t>
            </a:r>
            <a:r>
              <a:rPr lang="en-US" sz="2800" i="1" dirty="0" err="1" smtClean="0">
                <a:latin typeface="Eras Demi ITC" pitchFamily="34" charset="0"/>
              </a:rPr>
              <a:t>Doryphoras</a:t>
            </a:r>
            <a:r>
              <a:rPr lang="en-US" sz="2800" i="1" dirty="0" smtClean="0">
                <a:latin typeface="Eras Demi ITC" pitchFamily="34" charset="0"/>
              </a:rPr>
              <a:t> </a:t>
            </a:r>
          </a:p>
          <a:p>
            <a:pPr lvl="0"/>
            <a:r>
              <a:rPr lang="en-US" sz="2800" i="1" dirty="0" smtClean="0">
                <a:latin typeface="Eras Demi ITC" pitchFamily="34" charset="0"/>
              </a:rPr>
              <a:t> </a:t>
            </a:r>
            <a:r>
              <a:rPr lang="en-US" sz="2800" dirty="0">
                <a:latin typeface="Eras Demi ITC" pitchFamily="34" charset="0"/>
              </a:rPr>
              <a:t>(Spear Bearer) </a:t>
            </a:r>
          </a:p>
          <a:p>
            <a:r>
              <a:rPr lang="en-US" sz="2800" dirty="0">
                <a:latin typeface="Eras Demi ITC" pitchFamily="34" charset="0"/>
              </a:rPr>
              <a:t>Classical </a:t>
            </a:r>
            <a:r>
              <a:rPr lang="en-US" sz="2800" dirty="0" smtClean="0">
                <a:latin typeface="Eras Demi ITC" pitchFamily="34" charset="0"/>
              </a:rPr>
              <a:t>style</a:t>
            </a:r>
          </a:p>
          <a:p>
            <a:r>
              <a:rPr lang="en-US" sz="2800" dirty="0" smtClean="0">
                <a:latin typeface="Eras Demi ITC" pitchFamily="34" charset="0"/>
              </a:rPr>
              <a:t>Roman  copy from Pompeii, original c. 450-400 BCE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feel-it.img.jugem.jp/20090213_7864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3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www.aasd.k12.wi.us/Staff/lawrencebarbar/Lawrancebarbara/ch05/5-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0"/>
            <a:ext cx="3657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733800" y="990600"/>
            <a:ext cx="1981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Eras Demi ITC" pitchFamily="34" charset="0"/>
              </a:rPr>
              <a:t> Attributed to Polykleitos, </a:t>
            </a:r>
            <a:r>
              <a:rPr lang="en-US" sz="2400" i="1" dirty="0">
                <a:latin typeface="Eras Demi ITC" pitchFamily="34" charset="0"/>
              </a:rPr>
              <a:t>Wounded Amazon</a:t>
            </a:r>
            <a:r>
              <a:rPr lang="en-US" sz="2400" dirty="0">
                <a:latin typeface="Eras Demi ITC" pitchFamily="34" charset="0"/>
              </a:rPr>
              <a:t>, c. 430 BCE)</a:t>
            </a:r>
          </a:p>
          <a:p>
            <a:r>
              <a:rPr lang="en-US" sz="2400" dirty="0">
                <a:latin typeface="Eras Demi ITC" pitchFamily="34" charset="0"/>
              </a:rPr>
              <a:t>Classical </a:t>
            </a:r>
            <a:r>
              <a:rPr lang="en-US" sz="2400" dirty="0" smtClean="0">
                <a:latin typeface="Eras Demi ITC" pitchFamily="34" charset="0"/>
              </a:rPr>
              <a:t>Style</a:t>
            </a:r>
          </a:p>
          <a:p>
            <a:r>
              <a:rPr lang="en-US" sz="2400" dirty="0" smtClean="0">
                <a:latin typeface="Eras Demi ITC" pitchFamily="34" charset="0"/>
              </a:rPr>
              <a:t>Why is this</a:t>
            </a:r>
          </a:p>
          <a:p>
            <a:r>
              <a:rPr lang="en-US" sz="2400" dirty="0" smtClean="0">
                <a:latin typeface="Eras Demi ITC" pitchFamily="34" charset="0"/>
              </a:rPr>
              <a:t>Attributed to Polykleitos?</a:t>
            </a:r>
            <a:endParaRPr lang="en-US" sz="2400" dirty="0">
              <a:latin typeface="Eras Demi ITC" pitchFamily="34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c. 430 BCE)</a:t>
            </a:r>
            <a:endParaRPr kumimoji="0" lang="en-US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Classical Style</a:t>
            </a:r>
            <a:r>
              <a:rPr kumimoji="0" lang="en-US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beazley.ox.ac.uk/images/pottery/painters/keypieces/tiverios/1-p50-mediu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1000"/>
            <a:ext cx="3505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343400" y="1828800"/>
            <a:ext cx="48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Eras Demi ITC" pitchFamily="34" charset="0"/>
              </a:rPr>
              <a:t>Geometric </a:t>
            </a:r>
            <a:r>
              <a:rPr lang="en-US" sz="3600" i="1" dirty="0">
                <a:latin typeface="Eras Demi ITC" pitchFamily="34" charset="0"/>
              </a:rPr>
              <a:t>amphora</a:t>
            </a:r>
            <a:r>
              <a:rPr lang="en-US" sz="3600" dirty="0" smtClean="0">
                <a:latin typeface="Eras Demi ITC" pitchFamily="34" charset="0"/>
              </a:rPr>
              <a:t>,</a:t>
            </a:r>
          </a:p>
          <a:p>
            <a:r>
              <a:rPr lang="en-US" sz="3600" dirty="0" smtClean="0">
                <a:latin typeface="Eras Demi ITC" pitchFamily="34" charset="0"/>
              </a:rPr>
              <a:t>two </a:t>
            </a:r>
            <a:r>
              <a:rPr lang="en-US" sz="3600" dirty="0">
                <a:latin typeface="Eras Demi ITC" pitchFamily="34" charset="0"/>
              </a:rPr>
              <a:t>handled storage </a:t>
            </a:r>
            <a:r>
              <a:rPr lang="en-US" sz="3600" dirty="0" smtClean="0">
                <a:latin typeface="Eras Demi ITC" pitchFamily="34" charset="0"/>
              </a:rPr>
              <a:t>jar, 8</a:t>
            </a:r>
            <a:r>
              <a:rPr lang="en-US" sz="3600" baseline="30000" dirty="0" smtClean="0">
                <a:latin typeface="Eras Demi ITC" pitchFamily="34" charset="0"/>
              </a:rPr>
              <a:t>th</a:t>
            </a:r>
            <a:r>
              <a:rPr lang="en-US" sz="3600" dirty="0" smtClean="0">
                <a:latin typeface="Eras Demi ITC" pitchFamily="34" charset="0"/>
              </a:rPr>
              <a:t> Century BCE;</a:t>
            </a:r>
          </a:p>
          <a:p>
            <a:r>
              <a:rPr lang="en-US" sz="3600" dirty="0" smtClean="0">
                <a:latin typeface="Eras Demi ITC" pitchFamily="34" charset="0"/>
              </a:rPr>
              <a:t>From </a:t>
            </a:r>
            <a:r>
              <a:rPr lang="en-US" sz="3600" dirty="0" err="1" smtClean="0">
                <a:latin typeface="Eras Demi ITC" pitchFamily="34" charset="0"/>
              </a:rPr>
              <a:t>Dipylon</a:t>
            </a:r>
            <a:r>
              <a:rPr lang="en-US" sz="3600" dirty="0" smtClean="0">
                <a:latin typeface="Eras Demi ITC" pitchFamily="34" charset="0"/>
              </a:rPr>
              <a:t> </a:t>
            </a:r>
            <a:endParaRPr lang="en-US" sz="36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roteus.brown.edu/greekpast/admin/image.html?imageid=3120062"/>
          <p:cNvPicPr>
            <a:picLocks noChangeAspect="1" noChangeArrowheads="1"/>
          </p:cNvPicPr>
          <p:nvPr/>
        </p:nvPicPr>
        <p:blipFill>
          <a:blip r:embed="rId2" cstate="print"/>
          <a:srcRect l="6446"/>
          <a:stretch>
            <a:fillRect/>
          </a:stretch>
        </p:blipFill>
        <p:spPr bwMode="auto">
          <a:xfrm>
            <a:off x="381000" y="0"/>
            <a:ext cx="4423384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257800" y="228600"/>
            <a:ext cx="306365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i="1" dirty="0">
                <a:latin typeface="Eras Demi ITC" pitchFamily="34" charset="0"/>
              </a:rPr>
              <a:t>Stele of </a:t>
            </a:r>
            <a:r>
              <a:rPr lang="en-US" sz="2800" i="1" dirty="0" err="1">
                <a:latin typeface="Eras Demi ITC" pitchFamily="34" charset="0"/>
              </a:rPr>
              <a:t>Hegeso</a:t>
            </a:r>
            <a:r>
              <a:rPr lang="en-US" sz="2800" dirty="0">
                <a:latin typeface="Eras Demi ITC" pitchFamily="34" charset="0"/>
              </a:rPr>
              <a:t>, </a:t>
            </a:r>
            <a:endParaRPr lang="en-US" sz="2800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( </a:t>
            </a:r>
            <a:r>
              <a:rPr lang="en-US" sz="2800" dirty="0">
                <a:latin typeface="Eras Demi ITC" pitchFamily="34" charset="0"/>
              </a:rPr>
              <a:t>c. 410-400 BCE)</a:t>
            </a:r>
          </a:p>
          <a:p>
            <a:r>
              <a:rPr lang="en-US" sz="2800" dirty="0">
                <a:latin typeface="Eras Demi ITC" pitchFamily="34" charset="0"/>
              </a:rPr>
              <a:t>Classical Style</a:t>
            </a:r>
          </a:p>
        </p:txBody>
      </p:sp>
      <p:pic>
        <p:nvPicPr>
          <p:cNvPr id="31746" name="Picture 2" descr="http://www.mlahanas.de/Greeks/Arts/Stele/Hegeso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752599"/>
            <a:ext cx="3048000" cy="499192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85800"/>
            <a:ext cx="825097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Late Classical Period</a:t>
            </a:r>
          </a:p>
          <a:p>
            <a:pPr algn="ctr"/>
            <a:r>
              <a:rPr lang="en-US" sz="6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Hellenic Period </a:t>
            </a:r>
            <a:endParaRPr lang="en-US" sz="6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</a:endParaRPr>
          </a:p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3</a:t>
            </a:r>
            <a:r>
              <a:rPr lang="en-US" sz="6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rd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through the </a:t>
            </a:r>
          </a:p>
          <a:p>
            <a:pPr algn="ctr"/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1</a:t>
            </a:r>
            <a:r>
              <a:rPr lang="en-US" sz="66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st</a:t>
            </a:r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Century</a:t>
            </a:r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2401" y="609600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Praxiteles,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Aphrodite of </a:t>
            </a:r>
            <a:r>
              <a:rPr lang="en-US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Knidos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. Roman marble copy of an original c 350-340 BCE</a:t>
            </a:r>
          </a:p>
        </p:txBody>
      </p:sp>
      <p:pic>
        <p:nvPicPr>
          <p:cNvPr id="103426" name="Picture 2" descr="http://images.tribe.net/tribe/upload/photo/08a/3d1/08a3d1cc-5289-41a2-8ab4-bf6cf78bb63a"/>
          <p:cNvPicPr>
            <a:picLocks noChangeAspect="1" noChangeArrowheads="1"/>
          </p:cNvPicPr>
          <p:nvPr/>
        </p:nvPicPr>
        <p:blipFill>
          <a:blip r:embed="rId3" cstate="print"/>
          <a:srcRect l="14124" r="16824"/>
          <a:stretch>
            <a:fillRect/>
          </a:stretch>
        </p:blipFill>
        <p:spPr bwMode="auto">
          <a:xfrm>
            <a:off x="381000" y="0"/>
            <a:ext cx="3352800" cy="6858000"/>
          </a:xfrm>
          <a:prstGeom prst="rect">
            <a:avLst/>
          </a:prstGeom>
          <a:noFill/>
        </p:spPr>
      </p:pic>
      <p:pic>
        <p:nvPicPr>
          <p:cNvPr id="103428" name="Picture 4" descr="http://employees.oneonta.edu/farberas/arth/Images/109images/4thc_hellenistic/aph_knidos_de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981200"/>
            <a:ext cx="4219575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200" y="228600"/>
            <a:ext cx="541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Praxiteles, Hermes and the infant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Dionysos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 from the temple of Hera, Olympia, Greece, c. 340, or copy of 0riginal work c. 330-270 by grandson.</a:t>
            </a:r>
          </a:p>
        </p:txBody>
      </p:sp>
      <p:pic>
        <p:nvPicPr>
          <p:cNvPr id="1026" name="Picture 2" descr="http://sherise.files.wordpress.com/2010/01/praxiteles_herm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0"/>
            <a:ext cx="3191565" cy="6477000"/>
          </a:xfrm>
          <a:prstGeom prst="rect">
            <a:avLst/>
          </a:prstGeom>
          <a:noFill/>
        </p:spPr>
      </p:pic>
      <p:pic>
        <p:nvPicPr>
          <p:cNvPr id="1028" name="Picture 4" descr="http://employees.oneonta.edu/farberas/arth/Images/109images/4thc_hellenistic/praxiteles_hermes_de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2133600"/>
            <a:ext cx="3476625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aasd.k12.wi.us/Staff/lawrencebarbar/Lawrancebarbara/ch05/5-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657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sherise.files.wordpress.com/2010/01/praxiteles_herm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0"/>
            <a:ext cx="3429000" cy="6958853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038600" y="4191000"/>
            <a:ext cx="205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Praxiteles, Hermes and the infant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Dionysos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(c. 340-270)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95600" y="304800"/>
            <a:ext cx="2743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>
                <a:latin typeface="Eras Demi ITC" pitchFamily="34" charset="0"/>
              </a:rPr>
              <a:t>Polykleitos, </a:t>
            </a:r>
            <a:r>
              <a:rPr lang="en-US" i="1" dirty="0" err="1" smtClean="0">
                <a:latin typeface="Eras Demi ITC" pitchFamily="34" charset="0"/>
              </a:rPr>
              <a:t>Doryphoras</a:t>
            </a:r>
            <a:r>
              <a:rPr lang="en-US" i="1" dirty="0" smtClean="0">
                <a:latin typeface="Eras Demi ITC" pitchFamily="34" charset="0"/>
              </a:rPr>
              <a:t> </a:t>
            </a:r>
          </a:p>
          <a:p>
            <a:pPr lvl="0"/>
            <a:r>
              <a:rPr lang="en-US" i="1" dirty="0" smtClean="0">
                <a:latin typeface="Eras Demi ITC" pitchFamily="34" charset="0"/>
              </a:rPr>
              <a:t> </a:t>
            </a:r>
            <a:r>
              <a:rPr lang="en-US" dirty="0" smtClean="0">
                <a:latin typeface="Eras Demi ITC" pitchFamily="34" charset="0"/>
              </a:rPr>
              <a:t>(Spear Bearer) </a:t>
            </a:r>
          </a:p>
          <a:p>
            <a:pPr lvl="0"/>
            <a:r>
              <a:rPr lang="en-US" dirty="0" smtClean="0">
                <a:latin typeface="Eras Demi ITC" pitchFamily="34" charset="0"/>
              </a:rPr>
              <a:t> 440 BCE)</a:t>
            </a:r>
            <a:endParaRPr lang="en-US" dirty="0">
              <a:latin typeface="Eras Demi IT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2209800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Compare and contrast</a:t>
            </a:r>
          </a:p>
        </p:txBody>
      </p:sp>
    </p:spTree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05399" y="609600"/>
            <a:ext cx="35814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Grave Stele of a young hunter found near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Ilissos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River, Athens Greece, c. 340-330 BCE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Attributed to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Skopas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</a:endParaRPr>
          </a:p>
        </p:txBody>
      </p:sp>
      <p:pic>
        <p:nvPicPr>
          <p:cNvPr id="116738" name="Picture 2" descr="http://www.mlahanas.de/Greeks/Arts/Stele/IlissosSte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0"/>
            <a:ext cx="4476929" cy="6400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ttp://traumwerk.stanford.edu/philolog/Herakles%20Glykon.jpg"/>
          <p:cNvPicPr>
            <a:picLocks noChangeAspect="1" noChangeArrowheads="1"/>
          </p:cNvPicPr>
          <p:nvPr/>
        </p:nvPicPr>
        <p:blipFill>
          <a:blip r:embed="rId3" cstate="print"/>
          <a:srcRect l="13260" r="13812"/>
          <a:stretch>
            <a:fillRect/>
          </a:stretch>
        </p:blipFill>
        <p:spPr bwMode="auto">
          <a:xfrm>
            <a:off x="5410200" y="0"/>
            <a:ext cx="3733800" cy="6831158"/>
          </a:xfrm>
          <a:prstGeom prst="rect">
            <a:avLst/>
          </a:prstGeom>
          <a:noFill/>
        </p:spPr>
      </p:pic>
      <p:pic>
        <p:nvPicPr>
          <p:cNvPr id="117764" name="Picture 4" descr="http://www.artlex.com/ArtLex/h/images/hellenis_apoxy.fig.l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38109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67000" y="0"/>
            <a:ext cx="259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Lysippos,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Apoxyomenos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 Roman marble copy of bronze original c. 330 BCE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33800" y="3200400"/>
            <a:ext cx="1828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Lysippos, Weary Herakles, Roman marble copy, c. 320 BCE</a:t>
            </a:r>
          </a:p>
        </p:txBody>
      </p:sp>
    </p:spTree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81000" y="1143000"/>
            <a:ext cx="8229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Hellenistic Sculpture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(323-31 BCE)</a:t>
            </a:r>
            <a:endParaRPr kumimoji="0" lang="en-US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Demi ITC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715000"/>
            <a:ext cx="7295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  <a:ea typeface="Arial Unicode MS" pitchFamily="34" charset="-128"/>
                <a:cs typeface="Arial Unicode MS" pitchFamily="34" charset="-128"/>
              </a:rPr>
              <a:t>Dying Gallic Trumpeter (Dying Gaul)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  <a:ea typeface="Arial Unicode MS" pitchFamily="34" charset="-128"/>
                <a:cs typeface="Arial Unicode MS" pitchFamily="34" charset="-128"/>
              </a:rPr>
              <a:t>Roman copy after the original bronze of 220 BCE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6" name="Picture 2" descr="http://classes.maxwell.syr.edu/his301-001/Dying%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304800"/>
            <a:ext cx="8563567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http://www2.iath.virginia.edu/Barbarians/Essays/Pergamo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766" y="0"/>
            <a:ext cx="611966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72200" y="990600"/>
            <a:ext cx="26885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Face detail of the</a:t>
            </a:r>
          </a:p>
          <a:p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Dying Gallic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2662" y="1143000"/>
            <a:ext cx="652774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Orientalizing</a:t>
            </a:r>
          </a:p>
          <a:p>
            <a:pPr algn="ctr"/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c. 650 BCE</a:t>
            </a:r>
          </a:p>
        </p:txBody>
      </p:sp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image3.examiner.com/images/blog/EXID4514/images/nik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800600" y="16002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dirty="0"/>
              <a:t> </a:t>
            </a:r>
            <a:r>
              <a:rPr lang="en-US" sz="2800" i="1" dirty="0">
                <a:latin typeface="Eras Demi ITC" pitchFamily="34" charset="0"/>
              </a:rPr>
              <a:t>Winged Nike</a:t>
            </a:r>
            <a:r>
              <a:rPr lang="en-US" sz="2800" dirty="0">
                <a:latin typeface="Eras Demi ITC" pitchFamily="34" charset="0"/>
              </a:rPr>
              <a:t> (Winged Victory) From Samothrace, </a:t>
            </a:r>
            <a:endParaRPr lang="en-US" sz="2800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(</a:t>
            </a:r>
            <a:r>
              <a:rPr lang="en-US" sz="2800" dirty="0">
                <a:latin typeface="Eras Demi ITC" pitchFamily="34" charset="0"/>
              </a:rPr>
              <a:t>c. 190 BCE)</a:t>
            </a:r>
          </a:p>
          <a:p>
            <a:r>
              <a:rPr lang="en-US" sz="2800" dirty="0">
                <a:latin typeface="Eras Demi ITC" pitchFamily="34" charset="0"/>
              </a:rPr>
              <a:t>Hellenistic period</a:t>
            </a:r>
          </a:p>
        </p:txBody>
      </p: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milos-island.gr/history/venus.jpg"/>
          <p:cNvPicPr/>
          <p:nvPr/>
        </p:nvPicPr>
        <p:blipFill>
          <a:blip r:embed="rId2" cstate="print"/>
          <a:srcRect l="21352" r="16970"/>
          <a:stretch>
            <a:fillRect/>
          </a:stretch>
        </p:blipFill>
        <p:spPr bwMode="auto">
          <a:xfrm>
            <a:off x="228600" y="0"/>
            <a:ext cx="236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971800" y="914400"/>
            <a:ext cx="59075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i="1" dirty="0">
                <a:latin typeface="Eras Demi ITC" pitchFamily="34" charset="0"/>
              </a:rPr>
              <a:t>Aphrodite at Melos</a:t>
            </a:r>
            <a:r>
              <a:rPr lang="en-US" sz="2800" dirty="0">
                <a:latin typeface="Eras Demi ITC" pitchFamily="34" charset="0"/>
              </a:rPr>
              <a:t> (also called </a:t>
            </a:r>
            <a:r>
              <a:rPr lang="en-US" sz="2800" i="1" dirty="0">
                <a:latin typeface="Eras Demi ITC" pitchFamily="34" charset="0"/>
              </a:rPr>
              <a:t>Venus de Milo</a:t>
            </a:r>
            <a:r>
              <a:rPr lang="en-US" sz="2800" dirty="0">
                <a:latin typeface="Eras Demi ITC" pitchFamily="34" charset="0"/>
              </a:rPr>
              <a:t>), </a:t>
            </a:r>
            <a:endParaRPr lang="en-US" sz="2800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(</a:t>
            </a:r>
            <a:r>
              <a:rPr lang="en-US" sz="2800" dirty="0">
                <a:latin typeface="Eras Demi ITC" pitchFamily="34" charset="0"/>
              </a:rPr>
              <a:t>c. 150-125 BCE)</a:t>
            </a:r>
          </a:p>
          <a:p>
            <a:pPr lvl="0"/>
            <a:r>
              <a:rPr lang="en-US" sz="2800" dirty="0">
                <a:latin typeface="Eras Demi ITC" pitchFamily="34" charset="0"/>
              </a:rPr>
              <a:t>Hellenistic Style</a:t>
            </a:r>
          </a:p>
          <a:p>
            <a:r>
              <a:rPr lang="en-US" sz="2800" dirty="0">
                <a:latin typeface="Eras Demi ITC" pitchFamily="34" charset="0"/>
              </a:rPr>
              <a:t>Revival style of the sensual female from Praxiteles during the Classical Period</a:t>
            </a:r>
          </a:p>
        </p:txBody>
      </p: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upload.wikimedia.org/wikipedia/commons/0/03/Boxer_of_quirinal.jpg"/>
          <p:cNvPicPr/>
          <p:nvPr/>
        </p:nvPicPr>
        <p:blipFill>
          <a:blip r:embed="rId2" cstate="print"/>
          <a:srcRect l="12440" t="9600" b="7843"/>
          <a:stretch>
            <a:fillRect/>
          </a:stretch>
        </p:blipFill>
        <p:spPr bwMode="auto">
          <a:xfrm>
            <a:off x="2286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876800" y="1752600"/>
            <a:ext cx="4267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 </a:t>
            </a:r>
            <a:r>
              <a:rPr lang="en-US" i="1" dirty="0"/>
              <a:t> </a:t>
            </a:r>
            <a:r>
              <a:rPr lang="en-US" sz="3200" i="1" dirty="0" smtClean="0">
                <a:latin typeface="Eras Demi ITC" pitchFamily="34" charset="0"/>
              </a:rPr>
              <a:t>Boxer,</a:t>
            </a:r>
          </a:p>
          <a:p>
            <a:pPr lvl="0"/>
            <a:r>
              <a:rPr lang="en-US" sz="3200" i="1" dirty="0" smtClean="0">
                <a:latin typeface="Eras Demi ITC" pitchFamily="34" charset="0"/>
              </a:rPr>
              <a:t> </a:t>
            </a:r>
            <a:r>
              <a:rPr lang="en-US" sz="3200" dirty="0">
                <a:latin typeface="Eras Demi ITC" pitchFamily="34" charset="0"/>
              </a:rPr>
              <a:t>Late 2</a:t>
            </a:r>
            <a:r>
              <a:rPr lang="en-US" sz="3200" baseline="30000" dirty="0">
                <a:latin typeface="Eras Demi ITC" pitchFamily="34" charset="0"/>
              </a:rPr>
              <a:t>nd</a:t>
            </a:r>
            <a:r>
              <a:rPr lang="en-US" sz="3200" dirty="0">
                <a:latin typeface="Eras Demi ITC" pitchFamily="34" charset="0"/>
              </a:rPr>
              <a:t> to early 1</a:t>
            </a:r>
            <a:r>
              <a:rPr lang="en-US" sz="3200" baseline="30000" dirty="0">
                <a:latin typeface="Eras Demi ITC" pitchFamily="34" charset="0"/>
              </a:rPr>
              <a:t>st</a:t>
            </a:r>
            <a:r>
              <a:rPr lang="en-US" sz="3200" dirty="0">
                <a:latin typeface="Eras Demi ITC" pitchFamily="34" charset="0"/>
              </a:rPr>
              <a:t> </a:t>
            </a:r>
            <a:r>
              <a:rPr lang="en-US" sz="3200" dirty="0" smtClean="0">
                <a:latin typeface="Eras Demi ITC" pitchFamily="34" charset="0"/>
              </a:rPr>
              <a:t>Century</a:t>
            </a:r>
            <a:endParaRPr lang="en-US" sz="3200" dirty="0">
              <a:latin typeface="Eras Demi ITC" pitchFamily="34" charset="0"/>
            </a:endParaRPr>
          </a:p>
          <a:p>
            <a:r>
              <a:rPr lang="en-US" sz="3200" dirty="0">
                <a:latin typeface="Eras Demi ITC" pitchFamily="34" charset="0"/>
              </a:rPr>
              <a:t>Hellenistic Period</a:t>
            </a:r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dreamstime.com/statue-of-laocoon-and-his-sons-thumb2566497.jpg"/>
          <p:cNvPicPr/>
          <p:nvPr/>
        </p:nvPicPr>
        <p:blipFill>
          <a:blip r:embed="rId2" cstate="print"/>
          <a:srcRect b="12222"/>
          <a:stretch>
            <a:fillRect/>
          </a:stretch>
        </p:blipFill>
        <p:spPr bwMode="auto">
          <a:xfrm>
            <a:off x="228600" y="0"/>
            <a:ext cx="472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181601" y="1295400"/>
            <a:ext cx="3962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i="1" dirty="0">
                <a:latin typeface="Eras Demi ITC" pitchFamily="34" charset="0"/>
              </a:rPr>
              <a:t>Laocoön and His Two </a:t>
            </a:r>
            <a:r>
              <a:rPr lang="en-US" sz="2800" i="1" dirty="0" smtClean="0">
                <a:latin typeface="Eras Demi ITC" pitchFamily="34" charset="0"/>
              </a:rPr>
              <a:t>Sons,</a:t>
            </a:r>
          </a:p>
          <a:p>
            <a:pPr lvl="0"/>
            <a:r>
              <a:rPr lang="en-US" sz="2800" dirty="0" smtClean="0">
                <a:latin typeface="Eras Demi ITC" pitchFamily="34" charset="0"/>
              </a:rPr>
              <a:t>1</a:t>
            </a:r>
            <a:r>
              <a:rPr lang="en-US" sz="2800" baseline="30000" dirty="0" smtClean="0">
                <a:latin typeface="Eras Demi ITC" pitchFamily="34" charset="0"/>
              </a:rPr>
              <a:t>st</a:t>
            </a:r>
            <a:r>
              <a:rPr lang="en-US" sz="2800" dirty="0" smtClean="0">
                <a:latin typeface="Eras Demi ITC" pitchFamily="34" charset="0"/>
              </a:rPr>
              <a:t> </a:t>
            </a:r>
            <a:r>
              <a:rPr lang="en-US" sz="2800" dirty="0">
                <a:latin typeface="Eras Demi ITC" pitchFamily="34" charset="0"/>
              </a:rPr>
              <a:t>century </a:t>
            </a:r>
            <a:r>
              <a:rPr lang="en-US" sz="2800" dirty="0" smtClean="0">
                <a:latin typeface="Eras Demi ITC" pitchFamily="34" charset="0"/>
              </a:rPr>
              <a:t>CE Laocoön </a:t>
            </a:r>
            <a:r>
              <a:rPr lang="en-US" sz="2800" dirty="0">
                <a:latin typeface="Eras Demi ITC" pitchFamily="34" charset="0"/>
              </a:rPr>
              <a:t>and </a:t>
            </a:r>
            <a:r>
              <a:rPr lang="en-US" sz="2800">
                <a:latin typeface="Eras Demi ITC" pitchFamily="34" charset="0"/>
              </a:rPr>
              <a:t>his </a:t>
            </a:r>
            <a:r>
              <a:rPr lang="en-US" sz="2800" smtClean="0">
                <a:latin typeface="Eras Demi ITC" pitchFamily="34" charset="0"/>
              </a:rPr>
              <a:t>son. </a:t>
            </a:r>
            <a:endParaRPr lang="en-US" sz="2800" dirty="0">
              <a:latin typeface="Eras Demi ITC" pitchFamily="34" charset="0"/>
            </a:endParaRPr>
          </a:p>
          <a:p>
            <a:r>
              <a:rPr lang="en-US" sz="2800" dirty="0">
                <a:latin typeface="Eras Demi ITC" pitchFamily="34" charset="0"/>
              </a:rPr>
              <a:t>Roman copy of a Hellenistic statue adds a son on the left</a:t>
            </a:r>
            <a:r>
              <a:rPr lang="en-US" sz="2800" i="1" dirty="0" smtClean="0">
                <a:latin typeface="Eras Demi ITC" pitchFamily="34" charset="0"/>
              </a:rPr>
              <a:t>, 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533400"/>
            <a:ext cx="9228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Two short films about the Parthenon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62200" y="2057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http://www.mlahanas.de/Greeks/Arts/Parthenon.htm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209800" y="3276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http://www.britishmuseum.org/explore/galleries/ancient_greece_and_rome/room_18_greece_parthenon_scu.aspx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646331"/>
            <a:ext cx="8465779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The Development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Of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 Ancient Greek Architecture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and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Architectural Sculpture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Demi ITC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Archaic Style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ras Demi ITC" pitchFamily="34" charset="0"/>
                <a:ea typeface="Calibri" pitchFamily="34" charset="0"/>
                <a:cs typeface="Times New Roman" pitchFamily="18" charset="0"/>
              </a:rPr>
              <a:t>c. 600-480 BCE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Demi ITC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planetware.com/i/photo/ancient-temple-of-apollo-corinth-gr518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8153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38200" y="5943600"/>
            <a:ext cx="71481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>
                <a:latin typeface="Eras Demi ITC" pitchFamily="34" charset="0"/>
              </a:rPr>
              <a:t>View of Apollo’s Temple at </a:t>
            </a:r>
            <a:r>
              <a:rPr lang="en-US" sz="2400" dirty="0" smtClean="0">
                <a:latin typeface="Eras Demi ITC" pitchFamily="34" charset="0"/>
              </a:rPr>
              <a:t>Corinth, </a:t>
            </a:r>
            <a:r>
              <a:rPr lang="en-US" sz="2400" dirty="0">
                <a:latin typeface="Eras Demi ITC" pitchFamily="34" charset="0"/>
              </a:rPr>
              <a:t>(c. 500 BCE)</a:t>
            </a:r>
          </a:p>
          <a:p>
            <a:r>
              <a:rPr lang="en-US" sz="2400" dirty="0">
                <a:latin typeface="Eras Demi ITC" pitchFamily="34" charset="0"/>
              </a:rPr>
              <a:t>Archaic </a:t>
            </a:r>
            <a:r>
              <a:rPr lang="en-US" sz="2400" dirty="0" smtClean="0">
                <a:latin typeface="Eras Demi ITC" pitchFamily="34" charset="0"/>
              </a:rPr>
              <a:t>architecture, Early Doric</a:t>
            </a:r>
          </a:p>
          <a:p>
            <a:pPr lvl="0"/>
            <a:endParaRPr lang="en-US" sz="24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utexas.edu/courses/classicaldig/classical/000202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" y="1"/>
            <a:ext cx="80625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cmhpf.org/kids/Pix-n-stuff/partheno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5791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www.cmhpf.org/kids/Pix-n-stuff/ionic-athenanik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810000"/>
            <a:ext cx="3200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5800" y="5029200"/>
            <a:ext cx="37577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What are the two orders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Represented here?</a:t>
            </a:r>
          </a:p>
        </p:txBody>
      </p:sp>
      <p:sp>
        <p:nvSpPr>
          <p:cNvPr id="5" name="Rectangle 4"/>
          <p:cNvSpPr/>
          <p:nvPr/>
        </p:nvSpPr>
        <p:spPr>
          <a:xfrm>
            <a:off x="5867400" y="457200"/>
            <a:ext cx="2807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Eras Demi ITC" pitchFamily="34" charset="0"/>
              </a:rPr>
              <a:t>The </a:t>
            </a:r>
            <a:r>
              <a:rPr lang="en-US" sz="2800" dirty="0" smtClean="0">
                <a:latin typeface="Eras Demi ITC" pitchFamily="34" charset="0"/>
              </a:rPr>
              <a:t>Parthenon-</a:t>
            </a:r>
            <a:endParaRPr lang="en-US" sz="2800" dirty="0">
              <a:latin typeface="Eras Demi ITC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2200" y="2819400"/>
            <a:ext cx="241123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Eras Demi ITC" pitchFamily="34" charset="0"/>
              </a:rPr>
              <a:t>Temple </a:t>
            </a:r>
            <a:r>
              <a:rPr lang="en-US" sz="2800" dirty="0" smtClean="0">
                <a:latin typeface="Eras Demi ITC" pitchFamily="34" charset="0"/>
              </a:rPr>
              <a:t>of</a:t>
            </a:r>
          </a:p>
          <a:p>
            <a:r>
              <a:rPr lang="en-US" sz="2800" dirty="0" smtClean="0">
                <a:latin typeface="Eras Demi ITC" pitchFamily="34" charset="0"/>
              </a:rPr>
              <a:t> </a:t>
            </a:r>
            <a:r>
              <a:rPr lang="en-US" sz="2800" dirty="0">
                <a:latin typeface="Eras Demi ITC" pitchFamily="34" charset="0"/>
              </a:rPr>
              <a:t>Athena Nike</a:t>
            </a:r>
          </a:p>
        </p:txBody>
      </p: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all-art.org/images_hist16/1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8153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62000" y="5181600"/>
            <a:ext cx="815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Seated gods from the Ionic Frieze of the </a:t>
            </a:r>
            <a:r>
              <a:rPr lang="en-US" sz="2800" dirty="0" err="1">
                <a:latin typeface="Eras Demi ITC" pitchFamily="34" charset="0"/>
              </a:rPr>
              <a:t>Siphnian</a:t>
            </a:r>
            <a:r>
              <a:rPr lang="en-US" sz="2800" dirty="0">
                <a:latin typeface="Eras Demi ITC" pitchFamily="34" charset="0"/>
              </a:rPr>
              <a:t> </a:t>
            </a:r>
            <a:r>
              <a:rPr lang="en-US" sz="2800" dirty="0" smtClean="0">
                <a:latin typeface="Eras Demi ITC" pitchFamily="34" charset="0"/>
              </a:rPr>
              <a:t>Treasury, </a:t>
            </a:r>
            <a:r>
              <a:rPr lang="en-US" sz="2800" dirty="0">
                <a:latin typeface="Eras Demi ITC" pitchFamily="34" charset="0"/>
              </a:rPr>
              <a:t>530-525 BCE</a:t>
            </a:r>
          </a:p>
          <a:p>
            <a:pPr lvl="0"/>
            <a:r>
              <a:rPr lang="en-US" sz="2800" dirty="0">
                <a:latin typeface="Eras Demi ITC" pitchFamily="34" charset="0"/>
              </a:rPr>
              <a:t>Archaic </a:t>
            </a:r>
            <a:r>
              <a:rPr lang="en-US" sz="2800" dirty="0" smtClean="0">
                <a:latin typeface="Eras Demi ITC" pitchFamily="34" charset="0"/>
              </a:rPr>
              <a:t>style, Ionic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9601" y="1905000"/>
            <a:ext cx="388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>
                <a:latin typeface="Eras Demi ITC" pitchFamily="34" charset="0"/>
              </a:rPr>
              <a:t>Polyphemos Painter, </a:t>
            </a:r>
            <a:r>
              <a:rPr lang="en-US" sz="3600" dirty="0" smtClean="0">
                <a:latin typeface="Eras Demi ITC" pitchFamily="34" charset="0"/>
              </a:rPr>
              <a:t>amphora </a:t>
            </a:r>
          </a:p>
          <a:p>
            <a:pPr lvl="0"/>
            <a:r>
              <a:rPr lang="en-US" sz="3600" dirty="0" smtClean="0">
                <a:latin typeface="Eras Demi ITC" pitchFamily="34" charset="0"/>
              </a:rPr>
              <a:t>675-650 </a:t>
            </a:r>
            <a:r>
              <a:rPr lang="en-US" sz="3600" dirty="0">
                <a:latin typeface="Eras Demi ITC" pitchFamily="34" charset="0"/>
              </a:rPr>
              <a:t>BCE</a:t>
            </a:r>
          </a:p>
          <a:p>
            <a:r>
              <a:rPr lang="en-US" sz="3600" dirty="0">
                <a:latin typeface="Eras Demi ITC" pitchFamily="34" charset="0"/>
              </a:rPr>
              <a:t>Orientalizing Style</a:t>
            </a:r>
          </a:p>
        </p:txBody>
      </p:sp>
      <p:pic>
        <p:nvPicPr>
          <p:cNvPr id="3" name="Picture 2" descr="http://www.beazley.ox.ac.uk/images/pottery/painters/keypieces/tiverios/3-p54-mediu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3657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1371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http://employees.oneonta.edu/farberas/arth/Images/ARTH209images/Sculpture/classical/Olympia/west_pedimentm.jpg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807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838200" y="5334000"/>
            <a:ext cx="7162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Eras Demi ITC" pitchFamily="34" charset="0"/>
              </a:rPr>
              <a:t>Apollo with </a:t>
            </a:r>
            <a:r>
              <a:rPr lang="en-US" sz="2800" dirty="0" err="1">
                <a:latin typeface="Eras Demi ITC" pitchFamily="34" charset="0"/>
              </a:rPr>
              <a:t>Lapith</a:t>
            </a:r>
            <a:r>
              <a:rPr lang="en-US" sz="2800" dirty="0">
                <a:latin typeface="Eras Demi ITC" pitchFamily="34" charset="0"/>
              </a:rPr>
              <a:t> and Centaur, center of the west Pediment of the temple of Zeus at Olympia</a:t>
            </a:r>
            <a:r>
              <a:rPr lang="en-US" sz="2800" dirty="0" smtClean="0">
                <a:latin typeface="Eras Demi ITC" pitchFamily="34" charset="0"/>
              </a:rPr>
              <a:t>. </a:t>
            </a:r>
            <a:r>
              <a:rPr lang="en-US" sz="2800" dirty="0">
                <a:latin typeface="Eras Demi ITC" pitchFamily="34" charset="0"/>
              </a:rPr>
              <a:t>465-457 BCE</a:t>
            </a:r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mlahanas.de/Greeks/Arts/Parthenon/Parthenon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7848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33600" y="5791200"/>
            <a:ext cx="2478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Handout </a:t>
            </a:r>
          </a:p>
        </p:txBody>
      </p: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1001arabian.net/tourist/bigimages/The%20Parthenon,%20Acropolis,%20Athens,%20Gree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8229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81000" y="5042118"/>
            <a:ext cx="8305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Eras Demi ITC" pitchFamily="34" charset="0"/>
              </a:rPr>
              <a:t>The Parthenon, Athens</a:t>
            </a:r>
          </a:p>
          <a:p>
            <a:pPr lvl="0"/>
            <a:r>
              <a:rPr lang="en-US" sz="2800" dirty="0">
                <a:solidFill>
                  <a:schemeClr val="bg1"/>
                </a:solidFill>
                <a:latin typeface="Eras Demi ITC" pitchFamily="34" charset="0"/>
              </a:rPr>
              <a:t>Designed by architects </a:t>
            </a:r>
            <a:r>
              <a:rPr lang="en-US" sz="2800" dirty="0" err="1">
                <a:solidFill>
                  <a:schemeClr val="bg1"/>
                </a:solidFill>
                <a:latin typeface="Eras Demi ITC" pitchFamily="34" charset="0"/>
              </a:rPr>
              <a:t>Iktinos</a:t>
            </a:r>
            <a:r>
              <a:rPr lang="en-US" sz="2800" dirty="0">
                <a:solidFill>
                  <a:schemeClr val="bg1"/>
                </a:solidFill>
                <a:latin typeface="Eras Demi ITC" pitchFamily="34" charset="0"/>
              </a:rPr>
              <a:t> and </a:t>
            </a:r>
            <a:r>
              <a:rPr lang="en-US" sz="2800" dirty="0" err="1">
                <a:solidFill>
                  <a:schemeClr val="bg1"/>
                </a:solidFill>
                <a:latin typeface="Eras Demi ITC" pitchFamily="34" charset="0"/>
              </a:rPr>
              <a:t>Kallikrates</a:t>
            </a:r>
            <a:r>
              <a:rPr lang="en-US" sz="2800" dirty="0">
                <a:solidFill>
                  <a:schemeClr val="bg1"/>
                </a:solidFill>
                <a:latin typeface="Eras Demi ITC" pitchFamily="34" charset="0"/>
              </a:rPr>
              <a:t> in 448 BCE. Phidias, supervised the sculptures</a:t>
            </a:r>
            <a:r>
              <a:rPr lang="en-US" sz="2800" dirty="0" smtClean="0">
                <a:solidFill>
                  <a:schemeClr val="bg1"/>
                </a:solidFill>
                <a:latin typeface="Eras Demi ITC" pitchFamily="34" charset="0"/>
              </a:rPr>
              <a:t>.</a:t>
            </a:r>
            <a:r>
              <a:rPr lang="en-US" sz="2800" dirty="0">
                <a:latin typeface="Eras Demi ITC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Eras Demi ITC" pitchFamily="34" charset="0"/>
              </a:rPr>
              <a:t>448-432 </a:t>
            </a:r>
            <a:r>
              <a:rPr lang="en-US" sz="2800" dirty="0" smtClean="0">
                <a:solidFill>
                  <a:schemeClr val="bg1"/>
                </a:solidFill>
                <a:latin typeface="Eras Demi ITC" pitchFamily="34" charset="0"/>
              </a:rPr>
              <a:t>BCE, Classical Style, Doric </a:t>
            </a:r>
            <a:r>
              <a:rPr lang="en-US" sz="2800" dirty="0">
                <a:solidFill>
                  <a:schemeClr val="bg1"/>
                </a:solidFill>
                <a:latin typeface="Eras Demi ITC" pitchFamily="34" charset="0"/>
              </a:rPr>
              <a:t>Order</a:t>
            </a:r>
          </a:p>
        </p:txBody>
      </p: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mcah.columbia.edu/arthum2/mediafiles/500/parthenon/921232611732_050.jpg"/>
          <p:cNvPicPr/>
          <p:nvPr/>
        </p:nvPicPr>
        <p:blipFill>
          <a:blip r:embed="rId2" cstate="print"/>
          <a:srcRect l="52349"/>
          <a:stretch>
            <a:fillRect/>
          </a:stretch>
        </p:blipFill>
        <p:spPr bwMode="auto">
          <a:xfrm>
            <a:off x="304800" y="0"/>
            <a:ext cx="541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791200" y="1066800"/>
            <a:ext cx="3352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  </a:t>
            </a:r>
            <a:r>
              <a:rPr lang="en-US" sz="2800" i="1" dirty="0" err="1">
                <a:latin typeface="Eras Demi ITC" pitchFamily="34" charset="0"/>
              </a:rPr>
              <a:t>Lapith</a:t>
            </a:r>
            <a:r>
              <a:rPr lang="en-US" sz="2800" i="1" dirty="0">
                <a:latin typeface="Eras Demi ITC" pitchFamily="34" charset="0"/>
              </a:rPr>
              <a:t> and Centaur</a:t>
            </a:r>
            <a:r>
              <a:rPr lang="en-US" sz="2800" dirty="0">
                <a:latin typeface="Eras Demi ITC" pitchFamily="34" charset="0"/>
              </a:rPr>
              <a:t>, from the south metope XXVII of the </a:t>
            </a:r>
            <a:r>
              <a:rPr lang="en-US" sz="2800" dirty="0" smtClean="0">
                <a:latin typeface="Eras Demi ITC" pitchFamily="34" charset="0"/>
              </a:rPr>
              <a:t>Parthenon, </a:t>
            </a:r>
          </a:p>
          <a:p>
            <a:pPr lvl="0"/>
            <a:r>
              <a:rPr lang="en-US" sz="2800" dirty="0" smtClean="0">
                <a:latin typeface="Eras Demi ITC" pitchFamily="34" charset="0"/>
              </a:rPr>
              <a:t>432 </a:t>
            </a:r>
            <a:r>
              <a:rPr lang="en-US" sz="2800" dirty="0">
                <a:latin typeface="Eras Demi ITC" pitchFamily="34" charset="0"/>
              </a:rPr>
              <a:t>BCE</a:t>
            </a:r>
          </a:p>
          <a:p>
            <a:r>
              <a:rPr lang="en-US" sz="2800" dirty="0">
                <a:latin typeface="Eras Demi ITC" pitchFamily="34" charset="0"/>
              </a:rPr>
              <a:t>Classical Period</a:t>
            </a:r>
          </a:p>
        </p:txBody>
      </p: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upload.wikimedia.org/wikipedia/commons/thumb/c/cf/Cavalcade_west_frieze_Parthenon_BM.jpg/400px-Cavalcade_west_frieze_Parthenon_B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4102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Equestrian Group from the north Ionic frieze of the </a:t>
            </a:r>
            <a:r>
              <a:rPr lang="en-US" sz="2800" dirty="0" smtClean="0">
                <a:latin typeface="Eras Demi ITC" pitchFamily="34" charset="0"/>
              </a:rPr>
              <a:t>Parthenon,  c</a:t>
            </a:r>
            <a:r>
              <a:rPr lang="en-US" sz="2800" dirty="0">
                <a:latin typeface="Eras Demi ITC" pitchFamily="34" charset="0"/>
              </a:rPr>
              <a:t>. 442-439 </a:t>
            </a:r>
            <a:r>
              <a:rPr lang="en-US" sz="2800" dirty="0" smtClean="0">
                <a:latin typeface="Eras Demi ITC" pitchFamily="34" charset="0"/>
              </a:rPr>
              <a:t>BCE, Classical </a:t>
            </a:r>
            <a:r>
              <a:rPr lang="en-US" sz="2800" dirty="0">
                <a:latin typeface="Eras Demi ITC" pitchFamily="34" charset="0"/>
              </a:rPr>
              <a:t>style</a:t>
            </a:r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virtual.parkland.edu/vmartin/templeathenanike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</a:t>
            </a:r>
            <a:r>
              <a:rPr kumimoji="0" lang="en-US" sz="12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Temple of Athena Nike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from the east, Acropolis, Athens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800600" y="1251972"/>
            <a:ext cx="411480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Temple of Athena Nike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 from the east, Acropolis, Athens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427-242 BCE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Eras Demi IT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Times New Roman" pitchFamily="18" charset="0"/>
              </a:rPr>
              <a:t>Classical Style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Eras Demi ITC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ea typeface="Times New Roman" pitchFamily="18" charset="0"/>
                <a:cs typeface="Arial" pitchFamily="34" charset="0"/>
              </a:rPr>
              <a:t>Ionic Order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Eras Demi ITC" pitchFamily="34" charset="0"/>
                <a:cs typeface="Arial" pitchFamily="34" charset="0"/>
              </a:rPr>
              <a:t> </a:t>
            </a:r>
            <a:endParaRPr lang="en-US" sz="2800" dirty="0">
              <a:latin typeface="Eras Demi ITC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media-2.web.britannica.com/eb-media/52/7052-004-1B63A75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38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267200" y="1447800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Nike Adjusting Her Sandal, from the balustrade of the temple of Athena Nike, </a:t>
            </a:r>
            <a:endParaRPr lang="en-US" sz="2800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Acropolis </a:t>
            </a:r>
          </a:p>
          <a:p>
            <a:pPr lvl="0"/>
            <a:r>
              <a:rPr lang="en-US" sz="2800" dirty="0" smtClean="0">
                <a:latin typeface="Eras Demi ITC" pitchFamily="34" charset="0"/>
              </a:rPr>
              <a:t>410-409 BCE, </a:t>
            </a:r>
          </a:p>
          <a:p>
            <a:pPr lvl="0"/>
            <a:r>
              <a:rPr lang="en-US" sz="2800" dirty="0" smtClean="0">
                <a:latin typeface="Eras Demi ITC" pitchFamily="34" charset="0"/>
              </a:rPr>
              <a:t>Classical </a:t>
            </a:r>
            <a:r>
              <a:rPr lang="en-US" sz="2800" dirty="0">
                <a:latin typeface="Eras Demi ITC" pitchFamily="34" charset="0"/>
              </a:rPr>
              <a:t>period</a:t>
            </a:r>
          </a:p>
        </p:txBody>
      </p: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ullSizedImage" descr="Greece_009_Acropolis.jpg image by ckii96"/>
          <p:cNvPicPr/>
          <p:nvPr/>
        </p:nvPicPr>
        <p:blipFill>
          <a:blip r:embed="rId2" cstate="print"/>
          <a:srcRect b="14186"/>
          <a:stretch>
            <a:fillRect/>
          </a:stretch>
        </p:blipFill>
        <p:spPr bwMode="auto">
          <a:xfrm>
            <a:off x="0" y="0"/>
            <a:ext cx="9144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85800" y="4724400"/>
            <a:ext cx="7848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The caryatid porch of the </a:t>
            </a:r>
            <a:r>
              <a:rPr lang="en-US" sz="2800" dirty="0" err="1">
                <a:latin typeface="Eras Demi ITC" pitchFamily="34" charset="0"/>
              </a:rPr>
              <a:t>Erechtheum</a:t>
            </a:r>
            <a:r>
              <a:rPr lang="en-US" sz="2800" dirty="0">
                <a:latin typeface="Eras Demi ITC" pitchFamily="34" charset="0"/>
              </a:rPr>
              <a:t>, south side, Acropolis, Greece </a:t>
            </a:r>
            <a:r>
              <a:rPr lang="en-US" sz="2800" dirty="0" smtClean="0">
                <a:latin typeface="Eras Demi ITC" pitchFamily="34" charset="0"/>
              </a:rPr>
              <a:t>, 421-405 BCE, Classical Period, Doric </a:t>
            </a:r>
            <a:r>
              <a:rPr lang="en-US" sz="2800" dirty="0">
                <a:latin typeface="Eras Demi ITC" pitchFamily="34" charset="0"/>
              </a:rPr>
              <a:t>Order</a:t>
            </a:r>
          </a:p>
        </p:txBody>
      </p: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erasmus.gr/ConImgs/Tours%20Photos/EpidaurusTheaterByNigh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458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143000" y="5334000"/>
            <a:ext cx="603723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>
                <a:latin typeface="Eras Demi ITC" pitchFamily="34" charset="0"/>
              </a:rPr>
              <a:t>Theatre at  </a:t>
            </a:r>
            <a:r>
              <a:rPr lang="en-US" sz="2800" dirty="0" err="1" smtClean="0">
                <a:latin typeface="Eras Demi ITC" pitchFamily="34" charset="0"/>
              </a:rPr>
              <a:t>Epidauros</a:t>
            </a:r>
            <a:r>
              <a:rPr lang="en-US" sz="2800" dirty="0" smtClean="0">
                <a:latin typeface="Eras Demi ITC" pitchFamily="34" charset="0"/>
              </a:rPr>
              <a:t>,</a:t>
            </a:r>
            <a:r>
              <a:rPr lang="en-US" sz="2800" dirty="0">
                <a:latin typeface="Eras Demi ITC" pitchFamily="34" charset="0"/>
              </a:rPr>
              <a:t> (c. 350 BCE)</a:t>
            </a:r>
          </a:p>
          <a:p>
            <a:r>
              <a:rPr lang="en-US" sz="2800" dirty="0">
                <a:latin typeface="Eras Demi ITC" pitchFamily="34" charset="0"/>
              </a:rPr>
              <a:t>Late Classical Style</a:t>
            </a:r>
            <a:r>
              <a:rPr lang="en-US" sz="2800" dirty="0" smtClean="0">
                <a:latin typeface="Eras Demi ITC" pitchFamily="34" charset="0"/>
              </a:rPr>
              <a:t> 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 b="35185"/>
          <a:stretch>
            <a:fillRect/>
          </a:stretch>
        </p:blipFill>
        <p:spPr bwMode="auto">
          <a:xfrm>
            <a:off x="0" y="-1447800"/>
            <a:ext cx="9144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38200" y="3105835"/>
            <a:ext cx="6705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i="1" dirty="0">
                <a:latin typeface="Eras Demi ITC" pitchFamily="34" charset="0"/>
              </a:rPr>
              <a:t>Great Altar of Zeus</a:t>
            </a:r>
            <a:r>
              <a:rPr lang="en-US" sz="2800" dirty="0" smtClean="0">
                <a:latin typeface="Eras Demi ITC" pitchFamily="34" charset="0"/>
              </a:rPr>
              <a:t>,</a:t>
            </a:r>
          </a:p>
          <a:p>
            <a:pPr lvl="0"/>
            <a:r>
              <a:rPr lang="en-US" sz="2800" dirty="0" smtClean="0">
                <a:latin typeface="Eras Demi ITC" pitchFamily="34" charset="0"/>
              </a:rPr>
              <a:t> </a:t>
            </a:r>
            <a:r>
              <a:rPr lang="en-US" sz="2800" dirty="0">
                <a:latin typeface="Eras Demi ITC" pitchFamily="34" charset="0"/>
              </a:rPr>
              <a:t>west front reconstructed and  restored, from Pergamon</a:t>
            </a:r>
            <a:r>
              <a:rPr lang="en-US" sz="2800" dirty="0" smtClean="0">
                <a:latin typeface="Eras Demi ITC" pitchFamily="34" charset="0"/>
              </a:rPr>
              <a:t>,</a:t>
            </a:r>
            <a:r>
              <a:rPr lang="en-US" sz="2800" dirty="0">
                <a:latin typeface="Eras Demi ITC" pitchFamily="34" charset="0"/>
              </a:rPr>
              <a:t> </a:t>
            </a:r>
            <a:endParaRPr lang="en-US" sz="2800" dirty="0" smtClean="0">
              <a:latin typeface="Eras Demi ITC" pitchFamily="34" charset="0"/>
            </a:endParaRPr>
          </a:p>
          <a:p>
            <a:pPr lvl="0"/>
            <a:r>
              <a:rPr lang="en-US" sz="2800" dirty="0" smtClean="0">
                <a:latin typeface="Eras Demi ITC" pitchFamily="34" charset="0"/>
              </a:rPr>
              <a:t>180 BCE, Hellenistic</a:t>
            </a:r>
            <a:endParaRPr lang="en-US" sz="28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066800"/>
            <a:ext cx="8305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atin typeface="Eras Demi ITC" pitchFamily="34" charset="0"/>
              </a:rPr>
              <a:t>Archaic Style (from the Greek word </a:t>
            </a:r>
            <a:r>
              <a:rPr lang="en-US" sz="5400" b="1" i="1" dirty="0">
                <a:latin typeface="Eras Demi ITC" pitchFamily="34" charset="0"/>
              </a:rPr>
              <a:t>archaios</a:t>
            </a:r>
            <a:r>
              <a:rPr lang="en-US" sz="5400" b="1" dirty="0">
                <a:latin typeface="Eras Demi ITC" pitchFamily="34" charset="0"/>
              </a:rPr>
              <a:t>, meaning “old”)  </a:t>
            </a:r>
            <a:endParaRPr lang="en-US" sz="5400" b="1" dirty="0" smtClean="0">
              <a:latin typeface="Eras Demi ITC" pitchFamily="34" charset="0"/>
            </a:endParaRPr>
          </a:p>
          <a:p>
            <a:pPr algn="ctr"/>
            <a:r>
              <a:rPr lang="en-US" sz="5400" b="1" dirty="0" smtClean="0">
                <a:latin typeface="Eras Demi ITC" pitchFamily="34" charset="0"/>
              </a:rPr>
              <a:t>(</a:t>
            </a:r>
            <a:r>
              <a:rPr lang="en-US" sz="5400" b="1" dirty="0">
                <a:latin typeface="Eras Demi ITC" pitchFamily="34" charset="0"/>
              </a:rPr>
              <a:t>c. </a:t>
            </a:r>
            <a:r>
              <a:rPr lang="en-US" sz="5400" b="1" dirty="0" smtClean="0">
                <a:latin typeface="Eras Demi ITC" pitchFamily="34" charset="0"/>
              </a:rPr>
              <a:t>550 </a:t>
            </a:r>
            <a:r>
              <a:rPr lang="en-US" sz="5400" b="1" dirty="0">
                <a:latin typeface="Eras Demi ITC" pitchFamily="34" charset="0"/>
              </a:rPr>
              <a:t>BCE)</a:t>
            </a:r>
            <a:endParaRPr lang="en-US" sz="5400" dirty="0">
              <a:latin typeface="Eras Demi ITC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rubens.anu.edu.au/htdocs/laserdisk/0137/137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8534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867400"/>
            <a:ext cx="952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latin typeface="Eras Demi ITC" pitchFamily="34" charset="0"/>
              </a:rPr>
              <a:t>Athena Battling with Alkyoneus, from the great frieze of the Pergamon altar, East Section</a:t>
            </a:r>
            <a:r>
              <a:rPr lang="en-US" sz="2400" dirty="0" smtClean="0">
                <a:latin typeface="Eras Demi ITC" pitchFamily="34" charset="0"/>
              </a:rPr>
              <a:t>,</a:t>
            </a:r>
            <a:r>
              <a:rPr lang="en-US" sz="2400" dirty="0">
                <a:latin typeface="Eras Demi ITC" pitchFamily="34" charset="0"/>
              </a:rPr>
              <a:t> </a:t>
            </a:r>
            <a:r>
              <a:rPr lang="en-US" sz="2400" dirty="0" smtClean="0">
                <a:latin typeface="Eras Demi ITC" pitchFamily="34" charset="0"/>
              </a:rPr>
              <a:t>c</a:t>
            </a:r>
            <a:r>
              <a:rPr lang="en-US" sz="2400" dirty="0">
                <a:latin typeface="Eras Demi ITC" pitchFamily="34" charset="0"/>
              </a:rPr>
              <a:t>. 180 </a:t>
            </a:r>
            <a:r>
              <a:rPr lang="en-US" sz="2400" dirty="0" smtClean="0">
                <a:latin typeface="Eras Demi ITC" pitchFamily="34" charset="0"/>
              </a:rPr>
              <a:t>BCE, Hellenistic </a:t>
            </a:r>
            <a:r>
              <a:rPr lang="en-US" sz="2400" dirty="0">
                <a:latin typeface="Eras Demi ITC" pitchFamily="34" charset="0"/>
              </a:rPr>
              <a:t>period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"/>
            <a:ext cx="4540738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181600" y="990600"/>
            <a:ext cx="339548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Priam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 Painter,</a:t>
            </a:r>
          </a:p>
          <a:p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Women at a </a:t>
            </a:r>
          </a:p>
          <a:p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Fountain House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,</a:t>
            </a:r>
          </a:p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</a:rPr>
              <a:t>c. 520-510 BCE.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7-00265 Marketing Symposium 2008">
  <a:themeElements>
    <a:clrScheme name="Template-light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err="1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1_Feathered_Lime_Green 4X3 Template Segoe</Template>
  <TotalTime>1686</TotalTime>
  <Words>1131</Words>
  <Application>Microsoft Office PowerPoint</Application>
  <PresentationFormat>On-screen Show (4:3)</PresentationFormat>
  <Paragraphs>217</Paragraphs>
  <Slides>80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80</vt:i4>
      </vt:variant>
    </vt:vector>
  </HeadingPairs>
  <TitlesOfParts>
    <vt:vector size="82" baseType="lpstr">
      <vt:lpstr>7-00265 Marketing Symposium 2008</vt:lpstr>
      <vt:lpstr>White with Courier font for code slides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Louise Clemmer</dc:creator>
  <cp:lastModifiedBy>Louise Clemmer</cp:lastModifiedBy>
  <cp:revision>22</cp:revision>
  <dcterms:created xsi:type="dcterms:W3CDTF">2010-08-15T18:00:04Z</dcterms:created>
  <dcterms:modified xsi:type="dcterms:W3CDTF">2010-10-10T22:22:20Z</dcterms:modified>
</cp:coreProperties>
</file>