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57" r:id="rId4"/>
    <p:sldId id="272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47DEB-1B2C-4244-9D54-48919E8172D6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BCB046-BB7A-4256-A45A-58EBF183D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47DEB-1B2C-4244-9D54-48919E8172D6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B046-BB7A-4256-A45A-58EBF183D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47DEB-1B2C-4244-9D54-48919E8172D6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B046-BB7A-4256-A45A-58EBF183D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47DEB-1B2C-4244-9D54-48919E8172D6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BCB046-BB7A-4256-A45A-58EBF183D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47DEB-1B2C-4244-9D54-48919E8172D6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B046-BB7A-4256-A45A-58EBF183DE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47DEB-1B2C-4244-9D54-48919E8172D6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B046-BB7A-4256-A45A-58EBF183D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47DEB-1B2C-4244-9D54-48919E8172D6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CBCB046-BB7A-4256-A45A-58EBF183DE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47DEB-1B2C-4244-9D54-48919E8172D6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B046-BB7A-4256-A45A-58EBF183D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47DEB-1B2C-4244-9D54-48919E8172D6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B046-BB7A-4256-A45A-58EBF183D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47DEB-1B2C-4244-9D54-48919E8172D6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B046-BB7A-4256-A45A-58EBF183D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47DEB-1B2C-4244-9D54-48919E8172D6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B046-BB7A-4256-A45A-58EBF183DE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D47DEB-1B2C-4244-9D54-48919E8172D6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CBCB046-BB7A-4256-A45A-58EBF183DE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lukespence.com/art/101/chap02/bulllyre-large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pbase.com/andrys/ankara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7907934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accent1">
                    <a:lumMod val="75000"/>
                  </a:schemeClr>
                </a:solidFill>
              </a:rPr>
              <a:t>Ancient Near East</a:t>
            </a:r>
          </a:p>
          <a:p>
            <a:pPr algn="ctr"/>
            <a:r>
              <a:rPr lang="en-US" sz="8000" dirty="0" smtClean="0">
                <a:solidFill>
                  <a:schemeClr val="accent1">
                    <a:lumMod val="75000"/>
                  </a:schemeClr>
                </a:solidFill>
              </a:rPr>
              <a:t>c. 9000-539 BCE</a:t>
            </a:r>
          </a:p>
          <a:p>
            <a:pPr algn="ctr"/>
            <a:r>
              <a:rPr lang="en-US" sz="5400" dirty="0" smtClean="0">
                <a:solidFill>
                  <a:schemeClr val="accent1">
                    <a:lumMod val="75000"/>
                  </a:schemeClr>
                </a:solidFill>
              </a:rPr>
              <a:t>HOME OF THE </a:t>
            </a:r>
          </a:p>
          <a:p>
            <a:pPr algn="ctr"/>
            <a:r>
              <a:rPr lang="en-US" sz="5400" dirty="0" smtClean="0">
                <a:solidFill>
                  <a:schemeClr val="accent1">
                    <a:lumMod val="75000"/>
                  </a:schemeClr>
                </a:solidFill>
              </a:rPr>
              <a:t>WORLD’S THREE</a:t>
            </a:r>
          </a:p>
          <a:p>
            <a:pPr algn="ctr"/>
            <a:r>
              <a:rPr lang="en-US" sz="5400" dirty="0" smtClean="0">
                <a:solidFill>
                  <a:schemeClr val="accent1">
                    <a:lumMod val="75000"/>
                  </a:schemeClr>
                </a:solidFill>
              </a:rPr>
              <a:t>MAJOR RELIGIONS</a:t>
            </a:r>
            <a:r>
              <a:rPr lang="en-US" sz="8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sz="8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lukespence.com/art/101/chap02/bulllyre.jpg">
            <a:hlinkClick r:id="rId2"/>
          </p:cNvPr>
          <p:cNvPicPr/>
          <p:nvPr/>
        </p:nvPicPr>
        <p:blipFill>
          <a:blip r:embed="rId3" cstate="print"/>
          <a:srcRect r="31461"/>
          <a:stretch>
            <a:fillRect/>
          </a:stretch>
        </p:blipFill>
        <p:spPr bwMode="auto">
          <a:xfrm>
            <a:off x="228600" y="228600"/>
            <a:ext cx="48006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http://1.bp.blogspot.com/_vvv9HxVg-p8/SshGnSqBt7I/AAAAAAAAAO4/m2lR8WnC_Wg/s400/image008.jpg"/>
          <p:cNvPicPr>
            <a:picLocks noChangeAspect="1" noChangeArrowheads="1"/>
          </p:cNvPicPr>
          <p:nvPr/>
        </p:nvPicPr>
        <p:blipFill>
          <a:blip r:embed="rId4" cstate="print"/>
          <a:srcRect l="50633"/>
          <a:stretch>
            <a:fillRect/>
          </a:stretch>
        </p:blipFill>
        <p:spPr bwMode="auto">
          <a:xfrm>
            <a:off x="5181600" y="381000"/>
            <a:ext cx="2362200" cy="605692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620000" y="1066800"/>
            <a:ext cx="12954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i="1" dirty="0"/>
              <a:t>Lyre Sound box and inlay, </a:t>
            </a:r>
            <a:r>
              <a:rPr lang="en-US" sz="2400" dirty="0"/>
              <a:t>from the tomb of Queen </a:t>
            </a:r>
            <a:r>
              <a:rPr lang="en-US" sz="2400" dirty="0" err="1"/>
              <a:t>Puabi</a:t>
            </a:r>
            <a:r>
              <a:rPr lang="en-US" sz="2400" dirty="0" smtClean="0"/>
              <a:t>,</a:t>
            </a:r>
            <a:r>
              <a:rPr lang="en-US" sz="2400" dirty="0"/>
              <a:t> </a:t>
            </a:r>
            <a:endParaRPr lang="en-US" sz="2400" dirty="0" smtClean="0"/>
          </a:p>
          <a:p>
            <a:pPr lvl="0"/>
            <a:r>
              <a:rPr lang="en-US" sz="2400" dirty="0" smtClean="0"/>
              <a:t>Ur</a:t>
            </a:r>
            <a:endParaRPr lang="en-US" sz="2400" dirty="0"/>
          </a:p>
          <a:p>
            <a:pPr lvl="0"/>
            <a:r>
              <a:rPr lang="en-US" sz="2400" dirty="0"/>
              <a:t>c2685 BCE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arthistory.upenn.edu/spr98/105/iraq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304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733800" y="1447800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4400" i="1" dirty="0"/>
              <a:t>Head of an Akkadian ruler</a:t>
            </a:r>
            <a:r>
              <a:rPr lang="en-US" sz="4400" dirty="0"/>
              <a:t>, possibly Sargon I, </a:t>
            </a:r>
            <a:r>
              <a:rPr lang="en-US" sz="4400" dirty="0" smtClean="0"/>
              <a:t>Nineveh, Akkad </a:t>
            </a:r>
          </a:p>
          <a:p>
            <a:pPr lvl="0"/>
            <a:r>
              <a:rPr lang="en-US" sz="4400" dirty="0" smtClean="0"/>
              <a:t>c. 2300-2100 </a:t>
            </a:r>
            <a:r>
              <a:rPr lang="en-US" sz="4400" dirty="0"/>
              <a:t>BCE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farm1.static.flickr.com/40/76584561_f167f6e5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051" y="0"/>
            <a:ext cx="5139949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638800" y="990600"/>
            <a:ext cx="3276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i="1" dirty="0"/>
              <a:t>Victory stele </a:t>
            </a:r>
            <a:r>
              <a:rPr lang="en-US" sz="3200" dirty="0"/>
              <a:t>(an upright stone marker) of </a:t>
            </a:r>
            <a:r>
              <a:rPr lang="en-US" sz="3200" dirty="0" err="1" smtClean="0"/>
              <a:t>Naram</a:t>
            </a:r>
            <a:r>
              <a:rPr lang="en-US" sz="3200" dirty="0" smtClean="0"/>
              <a:t>-Sin, </a:t>
            </a:r>
          </a:p>
          <a:p>
            <a:pPr lvl="0"/>
            <a:r>
              <a:rPr lang="en-US" sz="3200" dirty="0" smtClean="0"/>
              <a:t>from Susa, c. 2254-2218 BCE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upload.wikimedia.org/wikipedia/commons/thumb/5/5f/Head_Gudea_Louvre_AO13.jpg/180px-Head_Gudea_Louvre_AO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82296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57200" y="6027003"/>
            <a:ext cx="777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i="1" dirty="0"/>
              <a:t>Head of </a:t>
            </a:r>
            <a:r>
              <a:rPr lang="en-US" sz="2400" i="1" dirty="0" err="1"/>
              <a:t>Gudea</a:t>
            </a:r>
            <a:r>
              <a:rPr lang="en-US" sz="2400" dirty="0"/>
              <a:t>, from </a:t>
            </a:r>
            <a:r>
              <a:rPr lang="en-US" sz="2400" dirty="0" smtClean="0"/>
              <a:t>Lagash, Neo </a:t>
            </a:r>
            <a:r>
              <a:rPr lang="en-US" sz="2400" dirty="0"/>
              <a:t>Sumerian </a:t>
            </a:r>
            <a:r>
              <a:rPr lang="en-US" sz="2400" dirty="0" smtClean="0"/>
              <a:t>Culture, c. 2100-1800/1900 </a:t>
            </a:r>
            <a:r>
              <a:rPr lang="en-US" sz="2400" dirty="0"/>
              <a:t>BCE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lukespence.com/art/101/chap02/gudea-larg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10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791200" y="1524000"/>
            <a:ext cx="2819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err="1"/>
              <a:t>Gudea</a:t>
            </a:r>
            <a:r>
              <a:rPr lang="en-US" sz="2800" i="1" dirty="0"/>
              <a:t> with the Temple Plan</a:t>
            </a:r>
            <a:r>
              <a:rPr lang="en-US" sz="2800" dirty="0"/>
              <a:t>, </a:t>
            </a:r>
            <a:r>
              <a:rPr lang="en-US" sz="2800" dirty="0" smtClean="0"/>
              <a:t>from Lagash, </a:t>
            </a:r>
          </a:p>
          <a:p>
            <a:r>
              <a:rPr lang="en-US" sz="2800" dirty="0" smtClean="0"/>
              <a:t>Neo Sumerian Culture, </a:t>
            </a:r>
          </a:p>
          <a:p>
            <a:r>
              <a:rPr lang="en-US" sz="2800" dirty="0" smtClean="0"/>
              <a:t>c. 2100-1800/1900 BCE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lukespence.com/art/101/chap02/hammurabi-larg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19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876800" y="5029200"/>
            <a:ext cx="37338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/>
              <a:t>The Law Code of Hammurabi</a:t>
            </a:r>
            <a:r>
              <a:rPr lang="en-US" sz="2400" dirty="0"/>
              <a:t>, Susa, capital of Elam, </a:t>
            </a:r>
            <a:r>
              <a:rPr lang="en-US" sz="2400" dirty="0" smtClean="0"/>
              <a:t>now Iran, c. 1792-1750 BCE, Babylonian</a:t>
            </a:r>
          </a:p>
          <a:p>
            <a:pPr lvl="0"/>
            <a:endParaRPr lang="en-US" dirty="0"/>
          </a:p>
        </p:txBody>
      </p:sp>
      <p:pic>
        <p:nvPicPr>
          <p:cNvPr id="16386" name="Picture 2" descr="http://t3.gstatic.com/images?q=tbn:ANd9GcTrj7CnxRC9-9xjScdyCM5B185j_nCYz0td3FZKwIettHJq9PU&amp;t=1&amp;usg=__5ffDqq-mS2hQ5StCgFfCu346cxo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0"/>
            <a:ext cx="3886200" cy="4705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1524000"/>
            <a:ext cx="633378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0" dirty="0" smtClean="0"/>
              <a:t>The End</a:t>
            </a:r>
            <a:endParaRPr lang="en-US" sz="1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bible-history.com/geography/maps/Map-Ancient-Near-Eas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0999"/>
            <a:ext cx="8229600" cy="6037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ldest Mother Goddess figurine, from &lt;a href=http://tinyurl.com/y2ur4x target=_blank&gt;Catalhoyuk&lt;/a&gt;, 6th C. BC">
            <a:hlinkClick r:id="rId2"/>
          </p:cNvPr>
          <p:cNvPicPr/>
          <p:nvPr/>
        </p:nvPicPr>
        <p:blipFill>
          <a:blip r:embed="rId3" cstate="print"/>
          <a:srcRect l="23859" r="12260"/>
          <a:stretch>
            <a:fillRect/>
          </a:stretch>
        </p:blipFill>
        <p:spPr bwMode="auto">
          <a:xfrm>
            <a:off x="685800" y="228600"/>
            <a:ext cx="74676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60198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i="1" dirty="0"/>
              <a:t>Anatolian Goddess giving birth</a:t>
            </a:r>
            <a:r>
              <a:rPr lang="en-US" sz="2400" dirty="0"/>
              <a:t>, from Çatal Hüyük, </a:t>
            </a:r>
            <a:r>
              <a:rPr lang="en-US" sz="2400" dirty="0" smtClean="0"/>
              <a:t>Turkey </a:t>
            </a:r>
          </a:p>
          <a:p>
            <a:pPr lvl="0"/>
            <a:r>
              <a:rPr lang="en-US" sz="2400" dirty="0" smtClean="0"/>
              <a:t>Neolithic Era c</a:t>
            </a:r>
            <a:r>
              <a:rPr lang="en-US" sz="2400" dirty="0"/>
              <a:t>. 6500-5700 BCE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c. 6500-5700 BCE</a:t>
            </a: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l_fi" descr="http://www.utexas.edu/courses/classicalarch/images1/UrStand27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077200" cy="609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066800" y="6027003"/>
            <a:ext cx="6400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War Side and Peace Side of the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Standard of Ur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Royal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cemetery, c.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2600 BCE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Sumerian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l_fi" descr="http://www.nyu.edu/classes/wright/Fall03/Warka%20vas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8763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8600" y="5867400"/>
            <a:ext cx="952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Presentations of offering to </a:t>
            </a:r>
            <a:r>
              <a:rPr lang="en-US" sz="2400" i="1" dirty="0" smtClean="0"/>
              <a:t>Inanna</a:t>
            </a:r>
            <a:r>
              <a:rPr lang="en-US" sz="2400" dirty="0" smtClean="0"/>
              <a:t>, </a:t>
            </a:r>
            <a:r>
              <a:rPr lang="en-US" sz="2400" dirty="0"/>
              <a:t>from </a:t>
            </a:r>
            <a:r>
              <a:rPr lang="en-US" sz="2400" dirty="0" smtClean="0"/>
              <a:t>Uruk</a:t>
            </a:r>
          </a:p>
          <a:p>
            <a:r>
              <a:rPr lang="en-US" sz="2400" dirty="0" smtClean="0"/>
              <a:t> Sumerian, c. </a:t>
            </a:r>
            <a:r>
              <a:rPr lang="en-US" sz="2400" dirty="0"/>
              <a:t>3200-3000 </a:t>
            </a:r>
            <a:r>
              <a:rPr lang="en-US" sz="2400" dirty="0" smtClean="0"/>
              <a:t>BCE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sumerianshakespeare.com/mediac/450_0/media/UrukHead1M$5B1$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5271557" cy="6477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52568" y="762000"/>
            <a:ext cx="359143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800" i="1" dirty="0"/>
              <a:t>Female Head </a:t>
            </a:r>
            <a:endParaRPr lang="en-US" sz="2800" i="1" dirty="0" smtClean="0"/>
          </a:p>
          <a:p>
            <a:pPr lvl="0"/>
            <a:r>
              <a:rPr lang="en-US" sz="2800" dirty="0" smtClean="0"/>
              <a:t>from Uruk</a:t>
            </a:r>
          </a:p>
          <a:p>
            <a:pPr lvl="0"/>
            <a:r>
              <a:rPr lang="en-US" sz="2800" dirty="0" smtClean="0"/>
              <a:t>Mesopotamian </a:t>
            </a:r>
            <a:r>
              <a:rPr lang="en-US" sz="2800" dirty="0"/>
              <a:t>culture</a:t>
            </a:r>
          </a:p>
          <a:p>
            <a:r>
              <a:rPr lang="en-US" sz="2800" dirty="0"/>
              <a:t>c. 3500-3000 BCE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t2.gstatic.com/images?q=tbn:KjD289HrOE40ZM:http://img.photobucket.com/albums/v335/prezhorusin04/whitetemple3.gif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8596648" cy="3429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609600" y="4419600"/>
            <a:ext cx="7543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i="1" dirty="0"/>
              <a:t>White Temple on its ziggurat </a:t>
            </a:r>
            <a:r>
              <a:rPr lang="en-US" sz="2800" dirty="0"/>
              <a:t>(raised up or high, imitation mountains), Uruk, Mesopotamia</a:t>
            </a:r>
            <a:r>
              <a:rPr lang="en-US" sz="2800" dirty="0" smtClean="0"/>
              <a:t>,</a:t>
            </a:r>
            <a:r>
              <a:rPr lang="en-US" sz="2800" dirty="0"/>
              <a:t> Unique to </a:t>
            </a:r>
            <a:r>
              <a:rPr lang="en-US" sz="2800" dirty="0" smtClean="0"/>
              <a:t>Mesopotamia, </a:t>
            </a:r>
            <a:r>
              <a:rPr lang="en-US" sz="2800" dirty="0"/>
              <a:t>c3500-3000 BCE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upload.wikimedia.org/wikipedia/commons/1/1e/Cylinder_seal_banquet_Louvre_AO183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52" y="228600"/>
            <a:ext cx="9130748" cy="40386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219200" y="4800600"/>
            <a:ext cx="6705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/>
              <a:t>Cylinder Seal and Impression</a:t>
            </a:r>
            <a:r>
              <a:rPr lang="en-US" sz="3200" dirty="0"/>
              <a:t>, </a:t>
            </a:r>
            <a:endParaRPr lang="en-US" sz="3200" dirty="0" smtClean="0"/>
          </a:p>
          <a:p>
            <a:r>
              <a:rPr lang="en-US" sz="3200" dirty="0" smtClean="0"/>
              <a:t>Uruk</a:t>
            </a:r>
            <a:r>
              <a:rPr lang="en-US" sz="3200" dirty="0"/>
              <a:t>, </a:t>
            </a:r>
            <a:r>
              <a:rPr lang="en-US" sz="3200" dirty="0" smtClean="0"/>
              <a:t>c. 3500-3000 </a:t>
            </a:r>
            <a:r>
              <a:rPr lang="en-US" sz="3200" dirty="0"/>
              <a:t>BCE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artlex.com/ArtLex/m/images/mesopot_sumer_asmarfigs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4997962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5410200" y="762000"/>
            <a:ext cx="35455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/>
              <a:t>Statues from Abu Temple </a:t>
            </a:r>
            <a:r>
              <a:rPr lang="en-US" sz="2800" dirty="0"/>
              <a:t>at Tell </a:t>
            </a:r>
            <a:r>
              <a:rPr lang="en-US" sz="2800" dirty="0" err="1" smtClean="0"/>
              <a:t>Asmar</a:t>
            </a:r>
            <a:r>
              <a:rPr lang="en-US" sz="2800" dirty="0" smtClean="0"/>
              <a:t>, Early </a:t>
            </a:r>
            <a:r>
              <a:rPr lang="en-US" sz="2800" dirty="0"/>
              <a:t>Sumer dynastic Period c2700-2500 BCE</a:t>
            </a:r>
          </a:p>
        </p:txBody>
      </p:sp>
      <p:pic>
        <p:nvPicPr>
          <p:cNvPr id="22532" name="Picture 4" descr="http://www.crystalinks.com/sumervotiv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276600"/>
            <a:ext cx="3448665" cy="2628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151</TotalTime>
  <Words>236</Words>
  <Application>Microsoft Office PowerPoint</Application>
  <PresentationFormat>On-screen Show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Trek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Louise Clemmer</dc:creator>
  <cp:lastModifiedBy>lclemme</cp:lastModifiedBy>
  <cp:revision>4</cp:revision>
  <dcterms:created xsi:type="dcterms:W3CDTF">2010-08-07T19:38:12Z</dcterms:created>
  <dcterms:modified xsi:type="dcterms:W3CDTF">2010-08-19T14:48:47Z</dcterms:modified>
</cp:coreProperties>
</file>