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3" r:id="rId16"/>
    <p:sldId id="270" r:id="rId17"/>
    <p:sldId id="271" r:id="rId18"/>
    <p:sldId id="272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0108" autoAdjust="0"/>
  </p:normalViewPr>
  <p:slideViewPr>
    <p:cSldViewPr>
      <p:cViewPr varScale="1">
        <p:scale>
          <a:sx n="58" d="100"/>
          <a:sy n="58" d="100"/>
        </p:scale>
        <p:origin x="-17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EF3EF-EB84-41D6-AE96-9389ED742588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E5F7B-13B4-40E8-81C5-CB3BCC56A9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5F7B-13B4-40E8-81C5-CB3BCC56A97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2295B-26C7-4BD0-A472-5B8EB27EAB07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AA926-A3DB-4585-B2A4-2E76095CF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800" b="1" dirty="0"/>
              <a:t>Art </a:t>
            </a:r>
            <a:r>
              <a:rPr lang="en-US" sz="9800" b="1" dirty="0" smtClean="0"/>
              <a:t/>
            </a:r>
            <a:br>
              <a:rPr lang="en-US" sz="9800" b="1" dirty="0" smtClean="0"/>
            </a:br>
            <a:r>
              <a:rPr lang="en-US" sz="9800" b="1" dirty="0" smtClean="0"/>
              <a:t>of </a:t>
            </a:r>
            <a:r>
              <a:rPr lang="en-US" sz="9800" b="1" dirty="0"/>
              <a:t>the </a:t>
            </a:r>
            <a:r>
              <a:rPr lang="en-US" sz="9800" b="1" dirty="0" smtClean="0"/>
              <a:t/>
            </a:r>
            <a:br>
              <a:rPr lang="en-US" sz="9800" b="1" dirty="0" smtClean="0"/>
            </a:br>
            <a:r>
              <a:rPr lang="en-US" sz="9800" b="1" dirty="0" smtClean="0"/>
              <a:t>Etruscans </a:t>
            </a:r>
            <a:r>
              <a:rPr lang="en-US" sz="9800" dirty="0"/>
              <a:t/>
            </a:r>
            <a:br>
              <a:rPr lang="en-US" sz="9800" dirty="0"/>
            </a:br>
            <a:r>
              <a:rPr lang="en-US" sz="9800" b="1" dirty="0"/>
              <a:t>1000-100 </a:t>
            </a:r>
            <a:r>
              <a:rPr lang="en-US" sz="5300" dirty="0"/>
              <a:t>BCE</a:t>
            </a:r>
            <a:endParaRPr lang="en-US" sz="73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8580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Funerary Art -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Cinerary Containers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0" b="1" dirty="0">
                <a:latin typeface="Calibri" pitchFamily="34" charset="0"/>
                <a:cs typeface="Times New Roman" pitchFamily="18" charset="0"/>
              </a:rPr>
              <a:t>o</a:t>
            </a:r>
            <a:r>
              <a:rPr lang="en-US" sz="8000" b="1" dirty="0" smtClean="0">
                <a:latin typeface="Calibri" pitchFamily="34" charset="0"/>
                <a:cs typeface="Times New Roman" pitchFamily="18" charset="0"/>
              </a:rPr>
              <a:t>f the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Etruscans</a:t>
            </a:r>
            <a:endParaRPr kumimoji="0" lang="en-US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ou.edu/class/ahi4163/slides/0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4191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029200" y="1219200"/>
            <a:ext cx="320039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 </a:t>
            </a:r>
            <a:r>
              <a:rPr lang="en-US" sz="4400" dirty="0"/>
              <a:t>Cinerary Urn, from </a:t>
            </a:r>
            <a:r>
              <a:rPr lang="en-US" sz="4400" dirty="0" err="1"/>
              <a:t>Chiusi</a:t>
            </a:r>
            <a:r>
              <a:rPr lang="en-US" sz="4400" dirty="0"/>
              <a:t>, </a:t>
            </a:r>
            <a:endParaRPr lang="en-US" sz="4400" dirty="0" smtClean="0"/>
          </a:p>
          <a:p>
            <a:pPr lvl="0"/>
            <a:r>
              <a:rPr lang="en-US" sz="4400" dirty="0" smtClean="0"/>
              <a:t>7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</a:t>
            </a:r>
            <a:r>
              <a:rPr lang="en-US" sz="4400" dirty="0"/>
              <a:t>century BCE</a:t>
            </a:r>
          </a:p>
          <a:p>
            <a:r>
              <a:rPr lang="en-US" sz="4400" dirty="0"/>
              <a:t>Etruscan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antiquesandthearts.com/Archives/2009/02-February/images/2009-02-24__11-52-23Image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0"/>
            <a:ext cx="43434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648200" y="533400"/>
            <a:ext cx="4628575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i="1" dirty="0"/>
              <a:t>Mater </a:t>
            </a:r>
            <a:r>
              <a:rPr lang="en-US" sz="4400" i="1" dirty="0" err="1"/>
              <a:t>Matuta</a:t>
            </a:r>
            <a:r>
              <a:rPr lang="en-US" sz="4400" dirty="0" smtClean="0"/>
              <a:t>,</a:t>
            </a:r>
          </a:p>
          <a:p>
            <a:pPr lvl="0"/>
            <a:r>
              <a:rPr lang="en-US" sz="4400" dirty="0" smtClean="0"/>
              <a:t> </a:t>
            </a:r>
            <a:r>
              <a:rPr lang="en-US" sz="4400" dirty="0"/>
              <a:t>from </a:t>
            </a:r>
            <a:r>
              <a:rPr lang="en-US" sz="4400" dirty="0" err="1"/>
              <a:t>Chianciano</a:t>
            </a:r>
            <a:r>
              <a:rPr lang="en-US" sz="4400" dirty="0"/>
              <a:t>, </a:t>
            </a:r>
            <a:endParaRPr lang="en-US" sz="4400" dirty="0" smtClean="0"/>
          </a:p>
          <a:p>
            <a:pPr lvl="0"/>
            <a:r>
              <a:rPr lang="en-US" sz="4400" dirty="0" smtClean="0"/>
              <a:t>near </a:t>
            </a:r>
            <a:r>
              <a:rPr lang="en-US" sz="4400" dirty="0" err="1" smtClean="0"/>
              <a:t>Chiusi</a:t>
            </a:r>
            <a:r>
              <a:rPr lang="en-US" sz="4400" dirty="0" smtClean="0"/>
              <a:t>,</a:t>
            </a:r>
          </a:p>
          <a:p>
            <a:pPr lvl="0"/>
            <a:r>
              <a:rPr lang="en-US" sz="4400" dirty="0" smtClean="0"/>
              <a:t> </a:t>
            </a:r>
            <a:r>
              <a:rPr lang="en-US" sz="4400" dirty="0"/>
              <a:t>460-440 BCE</a:t>
            </a:r>
          </a:p>
          <a:p>
            <a:pPr lvl="0"/>
            <a:r>
              <a:rPr lang="en-US" sz="4400" dirty="0"/>
              <a:t>Etruscan</a:t>
            </a:r>
          </a:p>
          <a:p>
            <a:r>
              <a:rPr lang="en-US" sz="4400" dirty="0"/>
              <a:t>Characteristic </a:t>
            </a:r>
            <a:r>
              <a:rPr lang="en-US" sz="4400" dirty="0" smtClean="0"/>
              <a:t>of</a:t>
            </a:r>
          </a:p>
          <a:p>
            <a:r>
              <a:rPr lang="en-US" sz="4400" dirty="0" smtClean="0"/>
              <a:t> </a:t>
            </a:r>
            <a:r>
              <a:rPr lang="en-US" sz="4400" dirty="0"/>
              <a:t>Greek Severe </a:t>
            </a:r>
            <a:endParaRPr lang="en-US" sz="4400" dirty="0" smtClean="0"/>
          </a:p>
          <a:p>
            <a:r>
              <a:rPr lang="en-US" sz="4400" dirty="0" smtClean="0"/>
              <a:t>Style-Early Classical</a:t>
            </a:r>
            <a:endParaRPr lang="en-US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381000"/>
            <a:ext cx="2789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Sarcophagus from </a:t>
            </a:r>
            <a:r>
              <a:rPr lang="en-US" dirty="0" err="1"/>
              <a:t>Cerveteri</a:t>
            </a:r>
            <a:endParaRPr lang="en-US" dirty="0"/>
          </a:p>
        </p:txBody>
      </p:sp>
      <p:pic>
        <p:nvPicPr>
          <p:cNvPr id="35842" name="Picture 2" descr="http://vr.theatre.ntu.edu.tw/fineart/sculpture-wt/roman/sarcophagus-caere-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"/>
            <a:ext cx="8679284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304800"/>
            <a:ext cx="44816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/>
              <a:t>Sarcophagus from </a:t>
            </a:r>
            <a:r>
              <a:rPr lang="en-US" sz="2800" dirty="0" err="1" smtClean="0"/>
              <a:t>Cerveteri</a:t>
            </a:r>
            <a:r>
              <a:rPr lang="en-US" sz="2800" dirty="0"/>
              <a:t> </a:t>
            </a:r>
            <a:r>
              <a:rPr lang="en-US" sz="2800" dirty="0" smtClean="0"/>
              <a:t>, </a:t>
            </a:r>
          </a:p>
          <a:p>
            <a:pPr lvl="0"/>
            <a:r>
              <a:rPr lang="en-US" sz="2800" dirty="0" smtClean="0"/>
              <a:t>c</a:t>
            </a:r>
            <a:r>
              <a:rPr lang="en-US" sz="2800" dirty="0"/>
              <a:t>. 520 </a:t>
            </a:r>
            <a:r>
              <a:rPr lang="en-US" sz="2800" dirty="0" smtClean="0"/>
              <a:t>BCE, Etruscan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upload.wikimedia.org/wikipedia/commons/b/b3/Etruscan_sarcophagus.jpg"/>
          <p:cNvPicPr>
            <a:picLocks noChangeAspect="1" noChangeArrowheads="1"/>
          </p:cNvPicPr>
          <p:nvPr/>
        </p:nvPicPr>
        <p:blipFill>
          <a:blip r:embed="rId2" cstate="print"/>
          <a:srcRect l="18750" r="12500" b="18333"/>
          <a:stretch>
            <a:fillRect/>
          </a:stretch>
        </p:blipFill>
        <p:spPr bwMode="auto">
          <a:xfrm>
            <a:off x="124407" y="0"/>
            <a:ext cx="769775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mysteriousetruscans.com/art/et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355774" cy="5029200"/>
          </a:xfrm>
          <a:prstGeom prst="rect">
            <a:avLst/>
          </a:prstGeom>
          <a:noFill/>
        </p:spPr>
      </p:pic>
      <p:pic>
        <p:nvPicPr>
          <p:cNvPr id="4" name="Picture 2" descr="http://upload.wikimedia.org/wikipedia/commons/b/b3/Etruscan_sarcophagus.jpg"/>
          <p:cNvPicPr>
            <a:picLocks noChangeAspect="1" noChangeArrowheads="1"/>
          </p:cNvPicPr>
          <p:nvPr/>
        </p:nvPicPr>
        <p:blipFill>
          <a:blip r:embed="rId3" cstate="print"/>
          <a:srcRect l="36014" t="8167" r="46292" b="57352"/>
          <a:stretch>
            <a:fillRect/>
          </a:stretch>
        </p:blipFill>
        <p:spPr bwMode="auto">
          <a:xfrm>
            <a:off x="4876800" y="609599"/>
            <a:ext cx="3657600" cy="5345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sotw9_temp0"/>
          <p:cNvPicPr/>
          <p:nvPr/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 bwMode="auto">
          <a:xfrm>
            <a:off x="457200" y="0"/>
            <a:ext cx="2895600" cy="6858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562792" y="1219200"/>
            <a:ext cx="45906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/>
              <a:t>Sarcophagus </a:t>
            </a:r>
            <a:r>
              <a:rPr lang="en-US" sz="4000" dirty="0" smtClean="0"/>
              <a:t>of</a:t>
            </a:r>
          </a:p>
          <a:p>
            <a:pPr lvl="0"/>
            <a:r>
              <a:rPr lang="en-US" sz="4000" dirty="0" smtClean="0"/>
              <a:t> </a:t>
            </a:r>
            <a:r>
              <a:rPr lang="en-US" sz="4000" dirty="0" err="1"/>
              <a:t>Ramtha</a:t>
            </a:r>
            <a:r>
              <a:rPr lang="en-US" sz="4000" dirty="0"/>
              <a:t> </a:t>
            </a:r>
            <a:r>
              <a:rPr lang="en-US" sz="4000" dirty="0" err="1"/>
              <a:t>Visnai</a:t>
            </a:r>
            <a:r>
              <a:rPr lang="en-US" sz="4000" dirty="0"/>
              <a:t>, </a:t>
            </a:r>
            <a:endParaRPr lang="en-US" sz="4000" dirty="0" smtClean="0"/>
          </a:p>
          <a:p>
            <a:pPr lvl="0"/>
            <a:r>
              <a:rPr lang="en-US" sz="4000" dirty="0" smtClean="0"/>
              <a:t>from </a:t>
            </a:r>
            <a:r>
              <a:rPr lang="en-US" sz="4000" dirty="0" err="1"/>
              <a:t>Vulci</a:t>
            </a:r>
            <a:r>
              <a:rPr lang="en-US" sz="4000" dirty="0" smtClean="0"/>
              <a:t>.</a:t>
            </a:r>
            <a:r>
              <a:rPr lang="en-US" sz="4000" dirty="0"/>
              <a:t> </a:t>
            </a:r>
            <a:endParaRPr lang="en-US" sz="4000" dirty="0" smtClean="0"/>
          </a:p>
          <a:p>
            <a:pPr lvl="0"/>
            <a:r>
              <a:rPr lang="en-US" sz="4000" dirty="0" smtClean="0"/>
              <a:t>c</a:t>
            </a:r>
            <a:r>
              <a:rPr lang="en-US" sz="4000" dirty="0"/>
              <a:t>. 300-280 BCE</a:t>
            </a:r>
          </a:p>
          <a:p>
            <a:r>
              <a:rPr lang="en-US" sz="4000" dirty="0"/>
              <a:t>Etruscan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lh6.ggpht.com/_SUBGzd1BG60/RcLX1S7udAI/AAAAAAAAQ5A/KWrMdH0AenA/Etruscan+Tomb+of+Augurs,+Tarquinia+550-20.jpg"/>
          <p:cNvPicPr/>
          <p:nvPr/>
        </p:nvPicPr>
        <p:blipFill>
          <a:blip r:embed="rId3" cstate="print"/>
          <a:srcRect t="24444"/>
          <a:stretch>
            <a:fillRect/>
          </a:stretch>
        </p:blipFill>
        <p:spPr bwMode="auto">
          <a:xfrm>
            <a:off x="0" y="19050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0"/>
            <a:ext cx="91678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/>
              <a:t>Mourners at the Door of the Other World</a:t>
            </a:r>
            <a:r>
              <a:rPr lang="en-US" sz="4000" b="1" dirty="0"/>
              <a:t>, </a:t>
            </a:r>
            <a:endParaRPr lang="en-US" sz="4000" b="1" dirty="0" smtClean="0"/>
          </a:p>
          <a:p>
            <a:pPr lvl="0"/>
            <a:r>
              <a:rPr lang="en-US" sz="4000" b="1" dirty="0" smtClean="0"/>
              <a:t>Tomb </a:t>
            </a:r>
            <a:r>
              <a:rPr lang="en-US" sz="4000" b="1" dirty="0"/>
              <a:t>of the Augurs, </a:t>
            </a:r>
            <a:r>
              <a:rPr lang="en-US" sz="4000" b="1" dirty="0" err="1" smtClean="0"/>
              <a:t>Tarquinia</a:t>
            </a:r>
            <a:r>
              <a:rPr lang="en-US" sz="4000" b="1" dirty="0" smtClean="0"/>
              <a:t>,</a:t>
            </a:r>
            <a:r>
              <a:rPr lang="en-US" sz="4000" dirty="0"/>
              <a:t> </a:t>
            </a:r>
            <a:r>
              <a:rPr lang="en-US" sz="4000" b="1" dirty="0"/>
              <a:t>c. 510 BCE</a:t>
            </a:r>
          </a:p>
          <a:p>
            <a:r>
              <a:rPr lang="en-US" sz="4000" b="1" dirty="0"/>
              <a:t>Etruscan </a:t>
            </a:r>
            <a:r>
              <a:rPr lang="en-US" sz="4000" b="1" dirty="0" smtClean="0"/>
              <a:t>Tomb</a:t>
            </a:r>
            <a:endParaRPr lang="en-US" sz="4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2/23/Tarquinia_Tomb_of_the_Leopards.jpg"/>
          <p:cNvPicPr/>
          <p:nvPr/>
        </p:nvPicPr>
        <p:blipFill>
          <a:blip r:embed="rId3" cstate="print"/>
          <a:srcRect b="17143"/>
          <a:stretch>
            <a:fillRect/>
          </a:stretch>
        </p:blipFill>
        <p:spPr bwMode="auto">
          <a:xfrm>
            <a:off x="0" y="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4648200"/>
          <a:ext cx="7848600" cy="1828800"/>
        </p:xfrm>
        <a:graphic>
          <a:graphicData uri="http://schemas.openxmlformats.org/drawingml/2006/table">
            <a:tbl>
              <a:tblPr/>
              <a:tblGrid>
                <a:gridCol w="7848600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Tomb of the Leopards,</a:t>
                      </a:r>
                      <a:r>
                        <a:rPr lang="en-US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Tarquinia</a:t>
                      </a:r>
                      <a:r>
                        <a:rPr lang="en-US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4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c.480-470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BCE,</a:t>
                      </a:r>
                      <a:endParaRPr lang="en-US" sz="3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Etruscan tombs</a:t>
                      </a:r>
                      <a:endParaRPr lang="en-US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crystalinks.com/etruscantom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8077200" cy="5902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bible-history.com/rome/italy_powers_800_600_b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5739112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4800600"/>
          <a:ext cx="7391400" cy="1706880"/>
        </p:xfrm>
        <a:graphic>
          <a:graphicData uri="http://schemas.openxmlformats.org/drawingml/2006/table">
            <a:tbl>
              <a:tblPr/>
              <a:tblGrid>
                <a:gridCol w="7391400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ndalus" pitchFamily="18" charset="-78"/>
                          <a:ea typeface="Times New Roman"/>
                          <a:cs typeface="Andalus" pitchFamily="18" charset="-78"/>
                        </a:rPr>
                        <a:t> </a:t>
                      </a:r>
                      <a:r>
                        <a:rPr lang="en-US" sz="2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ndalus" pitchFamily="18" charset="-78"/>
                          <a:ea typeface="Calibri"/>
                          <a:cs typeface="Andalus" pitchFamily="18" charset="-78"/>
                        </a:rPr>
                        <a:t>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ndalus" pitchFamily="18" charset="-78"/>
                          <a:ea typeface="Times New Roman"/>
                          <a:cs typeface="Andalus" pitchFamily="18" charset="-78"/>
                        </a:rPr>
                        <a:t>Reconstruction of the Temple of Apollo at Veii, </a:t>
                      </a:r>
                      <a:endParaRPr lang="en-US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2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ndalus" pitchFamily="18" charset="-78"/>
                          <a:ea typeface="Times New Roman"/>
                          <a:cs typeface="Andalus" pitchFamily="18" charset="-78"/>
                        </a:rPr>
                        <a:t>c. 515-490 BCE</a:t>
                      </a:r>
                      <a:endParaRPr lang="en-US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2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ndalus" pitchFamily="18" charset="-78"/>
                          <a:ea typeface="Times New Roman"/>
                          <a:cs typeface="Andalus" pitchFamily="18" charset="-78"/>
                        </a:rPr>
                        <a:t>Etruscan Architecture</a:t>
                      </a:r>
                      <a:endParaRPr lang="en-US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459" name="Picture 3" descr="http://s4.hubimg.com/u/406715_f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4800"/>
            <a:ext cx="7010400" cy="4758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uoregon.edu/~arthist/arthist_204/monumentimages/capitoline_wolf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8600"/>
            <a:ext cx="7391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81000" y="6019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 </a:t>
            </a:r>
            <a:r>
              <a:rPr lang="en-US" i="1" dirty="0"/>
              <a:t> Capitoline Wolf</a:t>
            </a:r>
            <a:r>
              <a:rPr lang="en-US" dirty="0" smtClean="0"/>
              <a:t>,</a:t>
            </a:r>
            <a:r>
              <a:rPr lang="en-US" dirty="0"/>
              <a:t> c. 500 </a:t>
            </a:r>
            <a:r>
              <a:rPr lang="en-US" dirty="0" smtClean="0"/>
              <a:t>BCE, Villanovan </a:t>
            </a:r>
            <a:r>
              <a:rPr lang="en-US" dirty="0"/>
              <a:t>Period (named for a site near modern Bologna)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static.howstuffworks.com/gif/human-pig-hybrid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15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04800" y="5562600"/>
            <a:ext cx="845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i="1" dirty="0"/>
              <a:t>Wounded Chimera</a:t>
            </a:r>
            <a:r>
              <a:rPr lang="en-US" sz="3200" dirty="0" smtClean="0"/>
              <a:t>,</a:t>
            </a:r>
            <a:r>
              <a:rPr lang="en-US" sz="3200" dirty="0"/>
              <a:t> Second quarter of the fourth century </a:t>
            </a:r>
            <a:r>
              <a:rPr lang="en-US" sz="3200" dirty="0" smtClean="0"/>
              <a:t>BCE, Villanovan </a:t>
            </a:r>
            <a:r>
              <a:rPr lang="en-US" sz="3200" dirty="0"/>
              <a:t>period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media-2.web.britannica.com/eb-media/90/114990-004-4EF8DBBF.jpg"/>
          <p:cNvPicPr/>
          <p:nvPr/>
        </p:nvPicPr>
        <p:blipFill>
          <a:blip r:embed="rId3" cstate="print"/>
          <a:srcRect l="20461" r="25649"/>
          <a:stretch>
            <a:fillRect/>
          </a:stretch>
        </p:blipFill>
        <p:spPr bwMode="auto">
          <a:xfrm>
            <a:off x="304800" y="0"/>
            <a:ext cx="2514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886200" y="1447800"/>
            <a:ext cx="43395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dirty="0"/>
              <a:t> </a:t>
            </a:r>
            <a:r>
              <a:rPr lang="en-US" sz="4000" i="1" dirty="0"/>
              <a:t>Apollo of Veii,</a:t>
            </a:r>
            <a:r>
              <a:rPr lang="en-US" sz="4000" dirty="0"/>
              <a:t> </a:t>
            </a:r>
            <a:endParaRPr lang="en-US" sz="4000" dirty="0" smtClean="0"/>
          </a:p>
          <a:p>
            <a:pPr lvl="0"/>
            <a:r>
              <a:rPr lang="en-US" sz="4000" dirty="0" smtClean="0"/>
              <a:t>from Veii </a:t>
            </a:r>
            <a:r>
              <a:rPr lang="en-US" sz="4000" dirty="0"/>
              <a:t>c. 515 </a:t>
            </a:r>
            <a:r>
              <a:rPr lang="en-US" sz="4000" dirty="0" smtClean="0"/>
              <a:t>BCE</a:t>
            </a:r>
            <a:endParaRPr 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andarb.net/virtual_gallery/media/sculptures/originals/apollo_veii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5562600" cy="6427598"/>
          </a:xfrm>
          <a:prstGeom prst="rect">
            <a:avLst/>
          </a:prstGeom>
          <a:noFill/>
        </p:spPr>
      </p:pic>
      <p:pic>
        <p:nvPicPr>
          <p:cNvPr id="5124" name="Picture 4" descr="http://www.mlahanas.de/Greeks/Mythology/Images/ApolloVei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533400"/>
            <a:ext cx="2209800" cy="5962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christusrex.org/www1/vaticano/ET-Todi.jpg"/>
          <p:cNvPicPr/>
          <p:nvPr/>
        </p:nvPicPr>
        <p:blipFill>
          <a:blip r:embed="rId3" cstate="print"/>
          <a:srcRect l="10541" r="13390"/>
          <a:stretch>
            <a:fillRect/>
          </a:stretch>
        </p:blipFill>
        <p:spPr bwMode="auto">
          <a:xfrm>
            <a:off x="304800" y="0"/>
            <a:ext cx="358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648200" y="990600"/>
            <a:ext cx="4283417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i="1" dirty="0"/>
              <a:t>Mars of </a:t>
            </a:r>
            <a:r>
              <a:rPr lang="en-US" sz="3600" i="1" dirty="0" err="1"/>
              <a:t>Todi</a:t>
            </a:r>
            <a:r>
              <a:rPr lang="en-US" sz="3600" dirty="0" smtClean="0"/>
              <a:t>,</a:t>
            </a:r>
          </a:p>
          <a:p>
            <a:pPr lvl="0"/>
            <a:r>
              <a:rPr lang="en-US" sz="3600" dirty="0" smtClean="0"/>
              <a:t>Early </a:t>
            </a:r>
            <a:r>
              <a:rPr lang="en-US" sz="3600" dirty="0"/>
              <a:t>4</a:t>
            </a:r>
            <a:r>
              <a:rPr lang="en-US" sz="3600" baseline="30000" dirty="0"/>
              <a:t>th</a:t>
            </a:r>
            <a:r>
              <a:rPr lang="en-US" sz="3600" dirty="0"/>
              <a:t> century </a:t>
            </a:r>
            <a:r>
              <a:rPr lang="en-US" sz="3600" dirty="0" smtClean="0"/>
              <a:t>BCE,</a:t>
            </a:r>
          </a:p>
          <a:p>
            <a:pPr lvl="0"/>
            <a:r>
              <a:rPr lang="en-US" sz="3600" dirty="0" smtClean="0"/>
              <a:t> from North of Rome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67400" y="1143000"/>
            <a:ext cx="3276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 </a:t>
            </a:r>
            <a:r>
              <a:rPr lang="en-US" sz="2800" dirty="0"/>
              <a:t> Scene and diagram from the back of a  mirror from </a:t>
            </a:r>
            <a:r>
              <a:rPr lang="en-US" sz="2800" dirty="0" err="1"/>
              <a:t>Volterra</a:t>
            </a:r>
            <a:r>
              <a:rPr lang="en-US" sz="2800" dirty="0"/>
              <a:t> showing </a:t>
            </a:r>
            <a:r>
              <a:rPr lang="en-US" sz="2800" dirty="0" err="1"/>
              <a:t>Uni</a:t>
            </a:r>
            <a:r>
              <a:rPr lang="en-US" sz="2800" dirty="0"/>
              <a:t> (Hera) nursing Herakles in the presence of other </a:t>
            </a:r>
            <a:r>
              <a:rPr lang="en-US" sz="2800" dirty="0" smtClean="0"/>
              <a:t>gods, </a:t>
            </a:r>
            <a:r>
              <a:rPr lang="en-US" sz="2800" dirty="0"/>
              <a:t>c. 300 </a:t>
            </a:r>
            <a:r>
              <a:rPr lang="en-US" sz="2000" dirty="0" smtClean="0"/>
              <a:t>BCE</a:t>
            </a:r>
            <a:endParaRPr lang="en-US" sz="2800" dirty="0"/>
          </a:p>
          <a:p>
            <a:r>
              <a:rPr lang="en-US" sz="2800" dirty="0"/>
              <a:t>Etruscan</a:t>
            </a:r>
          </a:p>
        </p:txBody>
      </p:sp>
      <p:pic>
        <p:nvPicPr>
          <p:cNvPr id="3074" name="Picture 2" descr="http://www.maravot.com/UniMirro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"/>
            <a:ext cx="4887191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137</Words>
  <Application>Microsoft Office PowerPoint</Application>
  <PresentationFormat>On-screen Show (4:3)</PresentationFormat>
  <Paragraphs>57</Paragraphs>
  <Slides>19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Art  of the  Etruscans  1000-100 BCE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 of the  Etruscans  1000-100 BCE</dc:title>
  <dc:creator>Louise Clemmer</dc:creator>
  <cp:lastModifiedBy>Louise Clemmer</cp:lastModifiedBy>
  <cp:revision>4</cp:revision>
  <dcterms:created xsi:type="dcterms:W3CDTF">2010-10-21T00:43:27Z</dcterms:created>
  <dcterms:modified xsi:type="dcterms:W3CDTF">2010-10-21T02:26:32Z</dcterms:modified>
</cp:coreProperties>
</file>