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7"/>
  </p:notesMasterIdLst>
  <p:sldIdLst>
    <p:sldId id="256" r:id="rId2"/>
    <p:sldId id="257" r:id="rId3"/>
    <p:sldId id="258" r:id="rId4"/>
    <p:sldId id="259" r:id="rId5"/>
    <p:sldId id="276" r:id="rId6"/>
    <p:sldId id="277" r:id="rId7"/>
    <p:sldId id="261" r:id="rId8"/>
    <p:sldId id="262" r:id="rId9"/>
    <p:sldId id="260" r:id="rId10"/>
    <p:sldId id="264" r:id="rId11"/>
    <p:sldId id="263" r:id="rId12"/>
    <p:sldId id="272" r:id="rId13"/>
    <p:sldId id="274" r:id="rId14"/>
    <p:sldId id="273" r:id="rId15"/>
    <p:sldId id="271" r:id="rId16"/>
    <p:sldId id="265" r:id="rId17"/>
    <p:sldId id="280" r:id="rId18"/>
    <p:sldId id="266" r:id="rId19"/>
    <p:sldId id="267" r:id="rId20"/>
    <p:sldId id="268" r:id="rId21"/>
    <p:sldId id="269" r:id="rId22"/>
    <p:sldId id="279" r:id="rId23"/>
    <p:sldId id="270" r:id="rId24"/>
    <p:sldId id="278" r:id="rId25"/>
    <p:sldId id="281"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4D"/>
    <a:srgbClr val="F8F8F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83333" autoAdjust="0"/>
  </p:normalViewPr>
  <p:slideViewPr>
    <p:cSldViewPr>
      <p:cViewPr varScale="1">
        <p:scale>
          <a:sx n="60" d="100"/>
          <a:sy n="60" d="100"/>
        </p:scale>
        <p:origin x="-109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42"/>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B8BD52-79A6-4790-A809-4E4D415623B0}" type="datetimeFigureOut">
              <a:rPr lang="en-US" smtClean="0"/>
              <a:pPr/>
              <a:t>1/5/2011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5BEA6B-513E-4430-A0D5-77CD317111B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45BEA6B-513E-4430-A0D5-77CD317111B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Which Cathedral is this?</a:t>
            </a:r>
          </a:p>
          <a:p>
            <a:r>
              <a:rPr lang="en-US" dirty="0" smtClean="0"/>
              <a:t>What</a:t>
            </a:r>
            <a:r>
              <a:rPr lang="en-US" baseline="0" dirty="0" smtClean="0"/>
              <a:t> is new? King’s statues are above the Rose windows </a:t>
            </a:r>
          </a:p>
          <a:p>
            <a:r>
              <a:rPr lang="en-US" baseline="0" dirty="0" smtClean="0"/>
              <a:t>Statues are in more ornate frames, towers are taller, narrower, and more intricately detailed, pointed arch frames the Rose window,</a:t>
            </a:r>
          </a:p>
          <a:p>
            <a:r>
              <a:rPr lang="en-US" baseline="0" dirty="0" smtClean="0"/>
              <a:t>Stained glass windows replaced the tympanums over the doors, </a:t>
            </a:r>
            <a:endParaRPr lang="en-US" dirty="0"/>
          </a:p>
        </p:txBody>
      </p:sp>
      <p:sp>
        <p:nvSpPr>
          <p:cNvPr id="4" name="Slide Number Placeholder 3"/>
          <p:cNvSpPr>
            <a:spLocks noGrp="1"/>
          </p:cNvSpPr>
          <p:nvPr>
            <p:ph type="sldNum" sz="quarter" idx="10"/>
          </p:nvPr>
        </p:nvSpPr>
        <p:spPr/>
        <p:txBody>
          <a:bodyPr/>
          <a:lstStyle/>
          <a:p>
            <a:fld id="{145BEA6B-513E-4430-A0D5-77CD317111B4}" type="slidenum">
              <a:rPr lang="en-US" smtClean="0"/>
              <a:pPr/>
              <a:t>20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Amiens Cathedral, in the heart of Picardy, is one of the largest 'classic' Gothic churches of the 13th century. It is notable for the coherence of its plan, the beauty of its three-tier interior elevation and the particularly fine display of sculptures on the principal facade and in the south transept.</a:t>
            </a:r>
          </a:p>
          <a:p>
            <a:r>
              <a:rPr lang="en-US" dirty="0" smtClean="0"/>
              <a:t>What is different from others?</a:t>
            </a:r>
            <a:r>
              <a:rPr lang="en-US" baseline="0" dirty="0" smtClean="0"/>
              <a:t> </a:t>
            </a:r>
            <a:r>
              <a:rPr lang="en-US" baseline="0" dirty="0" smtClean="0"/>
              <a:t>Stone tracery, square rose windows, king’s statues under </a:t>
            </a:r>
            <a:r>
              <a:rPr lang="en-US" baseline="0" smtClean="0"/>
              <a:t>the rose</a:t>
            </a:r>
          </a:p>
          <a:p>
            <a:endParaRPr lang="en-US" dirty="0"/>
          </a:p>
        </p:txBody>
      </p:sp>
      <p:sp>
        <p:nvSpPr>
          <p:cNvPr id="4" name="Slide Number Placeholder 3"/>
          <p:cNvSpPr>
            <a:spLocks noGrp="1"/>
          </p:cNvSpPr>
          <p:nvPr>
            <p:ph type="sldNum" sz="quarter" idx="10"/>
          </p:nvPr>
        </p:nvSpPr>
        <p:spPr/>
        <p:txBody>
          <a:bodyPr/>
          <a:lstStyle/>
          <a:p>
            <a:fld id="{145BEA6B-513E-4430-A0D5-77CD317111B4}" type="slidenum">
              <a:rPr lang="en-US" smtClean="0"/>
              <a:pPr/>
              <a:t>21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a:t>
            </a:r>
            <a:r>
              <a:rPr lang="en-US" baseline="0" dirty="0" smtClean="0"/>
              <a:t> are the statues doing? Conversing</a:t>
            </a:r>
          </a:p>
          <a:p>
            <a:r>
              <a:rPr lang="en-US" baseline="0" dirty="0" smtClean="0"/>
              <a:t>Have we seen this before? Roman Friezes, </a:t>
            </a:r>
          </a:p>
          <a:p>
            <a:r>
              <a:rPr lang="en-US" baseline="0" dirty="0" smtClean="0"/>
              <a:t>What is roman about them? Drapery, contrapposto, movements,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45BEA6B-513E-4430-A0D5-77CD317111B4}" type="slidenum">
              <a:rPr lang="en-US" smtClean="0"/>
              <a:pPr/>
              <a:t>22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What</a:t>
            </a:r>
            <a:r>
              <a:rPr lang="en-US" baseline="0" dirty="0" smtClean="0"/>
              <a:t> is the flamboyant style? Late Gothic; pointed arches; decorative ornamentation on the outside of the building</a:t>
            </a:r>
          </a:p>
          <a:p>
            <a:r>
              <a:rPr lang="en-US" baseline="0" dirty="0" smtClean="0"/>
              <a:t>What is the decorative style? England’s addition to the high Gothic style with extra ribbing and ornamentation of the vaults</a:t>
            </a:r>
          </a:p>
          <a:p>
            <a:r>
              <a:rPr lang="en-US" baseline="0" dirty="0" smtClean="0"/>
              <a:t>Perpendicular style? England in the Late Gothic period, more vertical buildings and more ornamentation.</a:t>
            </a:r>
          </a:p>
          <a:p>
            <a:r>
              <a:rPr lang="en-US" baseline="0" dirty="0" smtClean="0"/>
              <a:t>Statues </a:t>
            </a:r>
            <a:r>
              <a:rPr lang="en-US" baseline="0" dirty="0" err="1" smtClean="0"/>
              <a:t>conver</a:t>
            </a:r>
            <a:endParaRPr lang="en-US" dirty="0" smtClean="0"/>
          </a:p>
          <a:p>
            <a:r>
              <a:rPr lang="en-US" dirty="0" smtClean="0"/>
              <a:t>What </a:t>
            </a:r>
            <a:r>
              <a:rPr lang="en-US" dirty="0" smtClean="0"/>
              <a:t>makes this different? Lancets, buttresses supporting</a:t>
            </a:r>
            <a:r>
              <a:rPr lang="en-US" baseline="0" dirty="0" smtClean="0"/>
              <a:t> buttresses, overly large, more ornate on the outside, </a:t>
            </a:r>
          </a:p>
          <a:p>
            <a:r>
              <a:rPr lang="en-US" dirty="0" smtClean="0"/>
              <a:t>The interior vaulting exceeded 48 m in height, making it the tallest cathedral in Europe. The collapse was quite inexplicable and many theories have been debated trying to understand the reasons of the failure</a:t>
            </a:r>
            <a:endParaRPr lang="en-US" baseline="0" dirty="0" smtClean="0"/>
          </a:p>
          <a:p>
            <a:r>
              <a:rPr lang="en-US" dirty="0" smtClean="0"/>
              <a:t>By about 1220–30 it must have been clear that engineering expertise had pushed building sizes to limits beyond which it was unsafe to go. The last of these gigantic buildings, Beauvais Cathedral, had a disastrous history, which included the collapse of its vaults, and it was never completed. In about 1230 architects became less interested in size and more interested in decoration</a:t>
            </a:r>
            <a:endParaRPr lang="en-US" dirty="0"/>
          </a:p>
        </p:txBody>
      </p:sp>
      <p:sp>
        <p:nvSpPr>
          <p:cNvPr id="4" name="Slide Number Placeholder 3"/>
          <p:cNvSpPr>
            <a:spLocks noGrp="1"/>
          </p:cNvSpPr>
          <p:nvPr>
            <p:ph type="sldNum" sz="quarter" idx="10"/>
          </p:nvPr>
        </p:nvSpPr>
        <p:spPr/>
        <p:txBody>
          <a:bodyPr/>
          <a:lstStyle/>
          <a:p>
            <a:fld id="{145BEA6B-513E-4430-A0D5-77CD317111B4}" type="slidenum">
              <a:rPr lang="en-US" smtClean="0"/>
              <a:pPr/>
              <a:t>23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How is Mary portrayed?</a:t>
            </a:r>
            <a:r>
              <a:rPr lang="en-US" baseline="0" dirty="0" smtClean="0"/>
              <a:t> As a queen, royal garments, heavy gem encrusted crown. Christ child is richly attired like an infant prince , tender, anecdotal of mother and son being playful, humanization of the religious figures, high gothic, exaggerated S curve of the body, </a:t>
            </a:r>
          </a:p>
          <a:p>
            <a:r>
              <a:rPr lang="en-US" baseline="0" dirty="0" smtClean="0"/>
              <a:t>Explain whether this is organic or not. Not because it isn’t derived from within the figure, the Gothic curve was an artificial form imposed on figures , a decorative device, that produces the desired effect of elegance but has no human body structure. Deep creases in the drapery, almost disallow for the body structure underneath. </a:t>
            </a:r>
          </a:p>
        </p:txBody>
      </p:sp>
      <p:sp>
        <p:nvSpPr>
          <p:cNvPr id="4" name="Slide Number Placeholder 3"/>
          <p:cNvSpPr>
            <a:spLocks noGrp="1"/>
          </p:cNvSpPr>
          <p:nvPr>
            <p:ph type="sldNum" sz="quarter" idx="10"/>
          </p:nvPr>
        </p:nvSpPr>
        <p:spPr/>
        <p:txBody>
          <a:bodyPr/>
          <a:lstStyle/>
          <a:p>
            <a:fld id="{145BEA6B-513E-4430-A0D5-77CD317111B4}" type="slidenum">
              <a:rPr lang="en-US" smtClean="0"/>
              <a:pPr/>
              <a:t>24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45BEA6B-513E-4430-A0D5-77CD317111B4}" type="slidenum">
              <a:rPr lang="en-US" smtClean="0"/>
              <a:pPr/>
              <a:t>25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2">
                    <a:lumMod val="75000"/>
                  </a:schemeClr>
                </a:solidFill>
              </a:rPr>
              <a:t>“On feast days Abbot </a:t>
            </a:r>
            <a:r>
              <a:rPr lang="en-US" sz="1200" dirty="0" err="1" smtClean="0">
                <a:solidFill>
                  <a:schemeClr val="tx2">
                    <a:lumMod val="75000"/>
                  </a:schemeClr>
                </a:solidFill>
              </a:rPr>
              <a:t>Suger’s</a:t>
            </a:r>
            <a:r>
              <a:rPr lang="en-US" sz="1200" dirty="0" smtClean="0">
                <a:solidFill>
                  <a:schemeClr val="tx2">
                    <a:lumMod val="75000"/>
                  </a:schemeClr>
                </a:solidFill>
              </a:rPr>
              <a:t> church was packed to the brim. ‘the  crowded multitude… who strove to flock into worship …the holy relics…because of their very density could [not] move a foot.’” Carol Strickland </a:t>
            </a:r>
            <a:r>
              <a:rPr lang="en-US" sz="1200" dirty="0" err="1" smtClean="0">
                <a:solidFill>
                  <a:schemeClr val="tx2">
                    <a:lumMod val="75000"/>
                  </a:schemeClr>
                </a:solidFill>
              </a:rPr>
              <a:t>Ph.D</a:t>
            </a:r>
            <a:r>
              <a:rPr lang="en-US" sz="1200" dirty="0" smtClean="0">
                <a:solidFill>
                  <a:schemeClr val="tx2">
                    <a:lumMod val="75000"/>
                  </a:schemeClr>
                </a:solidFill>
              </a:rPr>
              <a:t>,</a:t>
            </a:r>
            <a:r>
              <a:rPr lang="en-US" sz="1200" baseline="0" dirty="0" smtClean="0">
                <a:solidFill>
                  <a:schemeClr val="tx2">
                    <a:lumMod val="75000"/>
                  </a:schemeClr>
                </a:solidFill>
              </a:rPr>
              <a:t> </a:t>
            </a:r>
            <a:r>
              <a:rPr lang="en-US" dirty="0" smtClean="0"/>
              <a:t>So the only answer to </a:t>
            </a:r>
            <a:r>
              <a:rPr lang="en-US" dirty="0" err="1" smtClean="0"/>
              <a:t>Suger’s</a:t>
            </a:r>
            <a:r>
              <a:rPr lang="en-US" dirty="0" smtClean="0"/>
              <a:t>  problem was to build a bigger church.</a:t>
            </a:r>
          </a:p>
          <a:p>
            <a:r>
              <a:rPr lang="en-US" dirty="0" smtClean="0"/>
              <a:t>He wanted to tear down the thick walls, enlarge the teensy Romanesque windows, to remove the gloom; he wanted the interior to</a:t>
            </a:r>
            <a:r>
              <a:rPr lang="en-US" baseline="0" dirty="0" smtClean="0"/>
              <a:t> flow unimpeded, thin skeletal walls and above all </a:t>
            </a:r>
            <a:r>
              <a:rPr lang="en-US" dirty="0" smtClean="0"/>
              <a:t> “ the light of God” both figuratively and literally. These colossal churches symbolized the Heavenly Citadel</a:t>
            </a:r>
            <a:r>
              <a:rPr lang="en-US" baseline="0" dirty="0" smtClean="0"/>
              <a:t> and showed how immortality could transcend </a:t>
            </a:r>
            <a:r>
              <a:rPr lang="en-US" baseline="0" smtClean="0"/>
              <a:t>earthly limitations.</a:t>
            </a:r>
            <a:endParaRPr lang="en-US" dirty="0" smtClean="0"/>
          </a:p>
          <a:p>
            <a:r>
              <a:rPr lang="en-US" dirty="0" smtClean="0"/>
              <a:t>Why</a:t>
            </a:r>
            <a:r>
              <a:rPr lang="en-US" baseline="0" dirty="0" smtClean="0"/>
              <a:t> is St. Denis important to Gothic Architecture? First gothic, tall ceilings, stained glass, pointed arches, ribbed vaulting, deep portals lined with saints, kings and queens, prophets.</a:t>
            </a:r>
          </a:p>
          <a:p>
            <a:endParaRPr lang="en-US" dirty="0"/>
          </a:p>
        </p:txBody>
      </p:sp>
      <p:sp>
        <p:nvSpPr>
          <p:cNvPr id="4" name="Slide Number Placeholder 3"/>
          <p:cNvSpPr>
            <a:spLocks noGrp="1"/>
          </p:cNvSpPr>
          <p:nvPr>
            <p:ph type="sldNum" sz="quarter" idx="10"/>
          </p:nvPr>
        </p:nvSpPr>
        <p:spPr/>
        <p:txBody>
          <a:bodyPr/>
          <a:lstStyle/>
          <a:p>
            <a:fld id="{145BEA6B-513E-4430-A0D5-77CD317111B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These are the transverse arches that span the ends of the vault, the lateral or longitudinal arches that span the length or sides of the vault, and the two diagonal arches that reach from corner to corner...</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What are some of the characteristics of Gothic Architecture? Tall ceiling that give the illusion of being in a place grander than earth; larger </a:t>
            </a:r>
            <a:r>
              <a:rPr lang="en-US" baseline="0" dirty="0" err="1" smtClean="0"/>
              <a:t>wi</a:t>
            </a:r>
            <a:endParaRPr lang="en-US" baseline="0" dirty="0" smtClean="0"/>
          </a:p>
          <a:p>
            <a:r>
              <a:rPr lang="en-US" baseline="0" dirty="0" smtClean="0"/>
              <a:t>windows, usually stained glass; flying buttresses; ribbed vaults</a:t>
            </a:r>
          </a:p>
          <a:p>
            <a:r>
              <a:rPr lang="en-US" baseline="0" dirty="0" smtClean="0"/>
              <a:t>What is the </a:t>
            </a:r>
            <a:r>
              <a:rPr lang="en-US" baseline="0" dirty="0" err="1" smtClean="0"/>
              <a:t>Rayonnant</a:t>
            </a:r>
            <a:r>
              <a:rPr lang="en-US" baseline="0" dirty="0" smtClean="0"/>
              <a:t> style? Radiant; high Gothic, middle years of the Gothic period; large quantities and sizes of windows,</a:t>
            </a:r>
          </a:p>
          <a:p>
            <a:r>
              <a:rPr lang="en-US" baseline="0" dirty="0" smtClean="0"/>
              <a:t>What type of architecture was originally used on the Chartres? Romanesque</a:t>
            </a:r>
          </a:p>
          <a:p>
            <a:r>
              <a:rPr lang="en-US" baseline="0" dirty="0" smtClean="0"/>
              <a:t>Early and high </a:t>
            </a:r>
            <a:r>
              <a:rPr lang="en-US" baseline="0" dirty="0" smtClean="0"/>
              <a:t>gothic</a:t>
            </a:r>
          </a:p>
          <a:p>
            <a:endParaRPr lang="en-US" baseline="0" dirty="0" smtClean="0"/>
          </a:p>
          <a:p>
            <a:r>
              <a:rPr lang="en-US" baseline="0" dirty="0" smtClean="0"/>
              <a:t>Thought to house the Virgin Mary’s veil.</a:t>
            </a:r>
          </a:p>
          <a:p>
            <a:r>
              <a:rPr lang="en-US" dirty="0" smtClean="0"/>
              <a:t>Quadripartite ribbed vaulting</a:t>
            </a:r>
          </a:p>
          <a:p>
            <a:r>
              <a:rPr lang="en-US" dirty="0" smtClean="0"/>
              <a:t>Small triforium</a:t>
            </a:r>
          </a:p>
          <a:p>
            <a:r>
              <a:rPr lang="en-US" dirty="0" smtClean="0"/>
              <a:t>Larger</a:t>
            </a:r>
            <a:r>
              <a:rPr lang="en-US" baseline="0" dirty="0" smtClean="0"/>
              <a:t> Clerestory  windows</a:t>
            </a:r>
          </a:p>
          <a:p>
            <a:r>
              <a:rPr lang="en-US" baseline="0" dirty="0" smtClean="0"/>
              <a:t>Royal portal</a:t>
            </a:r>
          </a:p>
          <a:p>
            <a:r>
              <a:rPr lang="en-US" baseline="0" dirty="0" smtClean="0"/>
              <a:t>Large number of stained glass windows</a:t>
            </a:r>
          </a:p>
          <a:p>
            <a:r>
              <a:rPr lang="en-US" baseline="0" dirty="0" smtClean="0"/>
              <a:t>Rose window on the western facade </a:t>
            </a:r>
            <a:endParaRPr lang="en-US" dirty="0"/>
          </a:p>
        </p:txBody>
      </p:sp>
      <p:sp>
        <p:nvSpPr>
          <p:cNvPr id="4" name="Slide Number Placeholder 3"/>
          <p:cNvSpPr>
            <a:spLocks noGrp="1"/>
          </p:cNvSpPr>
          <p:nvPr>
            <p:ph type="sldNum" sz="quarter" idx="10"/>
          </p:nvPr>
        </p:nvSpPr>
        <p:spPr/>
        <p:txBody>
          <a:bodyPr/>
          <a:lstStyle/>
          <a:p>
            <a:fld id="{145BEA6B-513E-4430-A0D5-77CD317111B4}"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Identify the radiating </a:t>
            </a:r>
            <a:r>
              <a:rPr lang="en-US" dirty="0" err="1" smtClean="0"/>
              <a:t>Chapesl</a:t>
            </a:r>
            <a:endParaRPr lang="en-US" dirty="0" smtClean="0"/>
          </a:p>
          <a:p>
            <a:r>
              <a:rPr lang="en-US" dirty="0" smtClean="0"/>
              <a:t>Flying</a:t>
            </a:r>
            <a:r>
              <a:rPr lang="en-US" baseline="0" dirty="0" smtClean="0"/>
              <a:t> buttresses</a:t>
            </a:r>
          </a:p>
          <a:p>
            <a:r>
              <a:rPr lang="en-US" baseline="0" dirty="0" smtClean="0"/>
              <a:t>Lancets</a:t>
            </a:r>
          </a:p>
          <a:p>
            <a:r>
              <a:rPr lang="en-US" baseline="0" dirty="0" smtClean="0"/>
              <a:t>Apse</a:t>
            </a:r>
          </a:p>
          <a:p>
            <a:endParaRPr lang="en-US" dirty="0"/>
          </a:p>
        </p:txBody>
      </p:sp>
      <p:sp>
        <p:nvSpPr>
          <p:cNvPr id="4" name="Slide Number Placeholder 3"/>
          <p:cNvSpPr>
            <a:spLocks noGrp="1"/>
          </p:cNvSpPr>
          <p:nvPr>
            <p:ph type="sldNum" sz="quarter" idx="10"/>
          </p:nvPr>
        </p:nvSpPr>
        <p:spPr/>
        <p:txBody>
          <a:bodyPr/>
          <a:lstStyle/>
          <a:p>
            <a:fld id="{145BEA6B-513E-4430-A0D5-77CD317111B4}"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dirty="0" smtClean="0">
                <a:solidFill>
                  <a:srgbClr val="F8F8F8"/>
                </a:solidFill>
              </a:rPr>
              <a:t>Despite the increase size of the clerestory windows the nave is comparatively</a:t>
            </a:r>
            <a:r>
              <a:rPr lang="en-US" sz="1200" baseline="0" dirty="0" smtClean="0">
                <a:solidFill>
                  <a:srgbClr val="F8F8F8"/>
                </a:solidFill>
              </a:rPr>
              <a:t> </a:t>
            </a:r>
            <a:r>
              <a:rPr lang="en-US" sz="1200" dirty="0" smtClean="0">
                <a:solidFill>
                  <a:srgbClr val="F8F8F8"/>
                </a:solidFill>
              </a:rPr>
              <a:t>dark, making the need for light (the presence</a:t>
            </a:r>
            <a:r>
              <a:rPr lang="en-US" sz="1200" baseline="0" dirty="0" smtClean="0">
                <a:solidFill>
                  <a:srgbClr val="F8F8F8"/>
                </a:solidFill>
              </a:rPr>
              <a:t> of God) and building not only more but also larger windows ironic</a:t>
            </a:r>
          </a:p>
          <a:p>
            <a:r>
              <a:rPr lang="en-US" sz="1200" baseline="0" dirty="0" smtClean="0">
                <a:solidFill>
                  <a:srgbClr val="F8F8F8"/>
                </a:solidFill>
              </a:rPr>
              <a:t>What art styles did stain glass windows replace? Murals, mosaics</a:t>
            </a:r>
          </a:p>
          <a:p>
            <a:r>
              <a:rPr lang="en-US" sz="1200" baseline="0" dirty="0" smtClean="0">
                <a:solidFill>
                  <a:srgbClr val="F8F8F8"/>
                </a:solidFill>
              </a:rPr>
              <a:t>Explain the purpose of stained glass windows? To replace the walls; transmit rather than reflect light, filtering and transforming the natural sun lights as it enters the building. “…they kept the rain and the cold and the wind and snow out ( all things hurtful) and let the True Sun that is God into the hearts of the faithful.” (William </a:t>
            </a:r>
            <a:r>
              <a:rPr lang="en-US" sz="1200" baseline="0" dirty="0" err="1" smtClean="0">
                <a:solidFill>
                  <a:srgbClr val="F8F8F8"/>
                </a:solidFill>
              </a:rPr>
              <a:t>duandus</a:t>
            </a:r>
            <a:r>
              <a:rPr lang="en-US" sz="1200" baseline="0" dirty="0" smtClean="0">
                <a:solidFill>
                  <a:srgbClr val="F8F8F8"/>
                </a:solidFill>
              </a:rPr>
              <a:t>, Bishop of </a:t>
            </a:r>
            <a:r>
              <a:rPr lang="en-US" sz="1200" baseline="0" dirty="0" err="1" smtClean="0">
                <a:solidFill>
                  <a:srgbClr val="F8F8F8"/>
                </a:solidFill>
              </a:rPr>
              <a:t>Mende</a:t>
            </a:r>
            <a:endParaRPr lang="en-US" sz="1200" baseline="0" dirty="0" smtClean="0">
              <a:solidFill>
                <a:srgbClr val="F8F8F8"/>
              </a:solidFill>
            </a:endParaRPr>
          </a:p>
          <a:p>
            <a:r>
              <a:rPr lang="en-US" sz="1200" baseline="0" dirty="0" smtClean="0">
                <a:solidFill>
                  <a:srgbClr val="F8F8F8"/>
                </a:solidFill>
              </a:rPr>
              <a:t>Hugh of Saint Victor believed in the special mystical quality of stained flags windows “Stained glass windows are the Holy Scriptures and since their brilliance lets the splendor  the True light pass into the church, they enlighten those inside.  </a:t>
            </a:r>
          </a:p>
          <a:p>
            <a:r>
              <a:rPr lang="en-US" sz="1200" baseline="0" dirty="0" smtClean="0">
                <a:solidFill>
                  <a:srgbClr val="F8F8F8"/>
                </a:solidFill>
              </a:rPr>
              <a:t>Perfection of the technique came gradually, </a:t>
            </a:r>
            <a:r>
              <a:rPr lang="en-US" sz="1200" baseline="0" dirty="0" err="1" smtClean="0">
                <a:solidFill>
                  <a:srgbClr val="F8F8F8"/>
                </a:solidFill>
              </a:rPr>
              <a:t>Suger</a:t>
            </a:r>
            <a:r>
              <a:rPr lang="en-US" sz="1200" baseline="0" dirty="0" smtClean="0">
                <a:solidFill>
                  <a:srgbClr val="F8F8F8"/>
                </a:solidFill>
              </a:rPr>
              <a:t>, “They were painted by many masters from many different regions, proving that art was known widely at that time.</a:t>
            </a:r>
          </a:p>
          <a:p>
            <a:r>
              <a:rPr lang="en-US" sz="1200" baseline="0" dirty="0" smtClean="0">
                <a:solidFill>
                  <a:srgbClr val="F8F8F8"/>
                </a:solidFill>
              </a:rPr>
              <a:t>The full process was recorded in 1100 in a treatise on the arts written by a Benedictine monk named </a:t>
            </a:r>
            <a:r>
              <a:rPr lang="en-US" sz="1200" baseline="0" dirty="0" err="1" smtClean="0">
                <a:solidFill>
                  <a:srgbClr val="F8F8F8"/>
                </a:solidFill>
              </a:rPr>
              <a:t>Theophilus</a:t>
            </a:r>
            <a:r>
              <a:rPr lang="en-US" sz="1200" baseline="0" dirty="0" smtClean="0">
                <a:solidFill>
                  <a:srgbClr val="F8F8F8"/>
                </a:solidFill>
              </a:rPr>
              <a:t>.</a:t>
            </a:r>
          </a:p>
          <a:p>
            <a:r>
              <a:rPr lang="en-US" sz="1200" baseline="0" dirty="0" smtClean="0">
                <a:solidFill>
                  <a:srgbClr val="F8F8F8"/>
                </a:solidFill>
              </a:rPr>
              <a:t>Describe the necessary steps to making a stained glass window </a:t>
            </a:r>
          </a:p>
          <a:p>
            <a:pPr marL="228600" indent="-228600">
              <a:buAutoNum type="arabicPeriod"/>
            </a:pPr>
            <a:r>
              <a:rPr lang="en-US" sz="1200" baseline="0" dirty="0" smtClean="0">
                <a:solidFill>
                  <a:srgbClr val="F8F8F8"/>
                </a:solidFill>
              </a:rPr>
              <a:t>Design the exact composition of the planned window on a wooden panel, indicating the linear details and colors for each section</a:t>
            </a:r>
          </a:p>
          <a:p>
            <a:pPr marL="228600" indent="-228600">
              <a:buAutoNum type="arabicPeriod"/>
            </a:pPr>
            <a:r>
              <a:rPr lang="en-US" sz="1200" baseline="0" dirty="0" smtClean="0">
                <a:solidFill>
                  <a:srgbClr val="F8F8F8"/>
                </a:solidFill>
              </a:rPr>
              <a:t>2. Glassblowers provided flat sheets of glass of different colors to glaziers (glass workers)</a:t>
            </a:r>
          </a:p>
          <a:p>
            <a:pPr marL="228600" indent="-228600">
              <a:buAutoNum type="arabicPeriod"/>
            </a:pPr>
            <a:r>
              <a:rPr lang="en-US" sz="1200" baseline="0" dirty="0" smtClean="0">
                <a:solidFill>
                  <a:srgbClr val="F8F8F8"/>
                </a:solidFill>
              </a:rPr>
              <a:t>Glaziers cut the panes to the required size</a:t>
            </a:r>
          </a:p>
          <a:p>
            <a:pPr marL="228600" indent="-228600">
              <a:buAutoNum type="arabicPeriod"/>
            </a:pPr>
            <a:r>
              <a:rPr lang="en-US" sz="1200" baseline="0" dirty="0" smtClean="0">
                <a:solidFill>
                  <a:srgbClr val="F8F8F8"/>
                </a:solidFill>
              </a:rPr>
              <a:t>Glaziers produced an even greater range of colors by flashing (fusing two layers of colored glass) </a:t>
            </a:r>
          </a:p>
          <a:p>
            <a:pPr marL="228600" indent="-228600">
              <a:buAutoNum type="arabicPeriod"/>
            </a:pPr>
            <a:r>
              <a:rPr lang="en-US" sz="1200" baseline="0" dirty="0" smtClean="0">
                <a:solidFill>
                  <a:srgbClr val="F8F8F8"/>
                </a:solidFill>
              </a:rPr>
              <a:t>Painters added details such as faces, hands, hair, clothing in enamel by tracing the master design on the wood panel</a:t>
            </a:r>
            <a:r>
              <a:rPr lang="en-US" sz="1200" baseline="0" dirty="0" smtClean="0">
                <a:solidFill>
                  <a:schemeClr val="tx1"/>
                </a:solidFill>
              </a:rPr>
              <a:t> through the glass</a:t>
            </a:r>
          </a:p>
          <a:p>
            <a:pPr marL="228600" indent="-228600">
              <a:buAutoNum type="arabicPeriod"/>
            </a:pPr>
            <a:r>
              <a:rPr lang="en-US" sz="1200" baseline="0" dirty="0" smtClean="0">
                <a:solidFill>
                  <a:schemeClr val="tx1"/>
                </a:solidFill>
              </a:rPr>
              <a:t>Then they heated the painted glass to fuse the enamel to surface</a:t>
            </a:r>
          </a:p>
          <a:p>
            <a:pPr marL="228600" indent="-228600">
              <a:buAutoNum type="arabicPeriod"/>
            </a:pPr>
            <a:r>
              <a:rPr lang="en-US" sz="1200" baseline="0" dirty="0" smtClean="0">
                <a:solidFill>
                  <a:schemeClr val="tx1"/>
                </a:solidFill>
              </a:rPr>
              <a:t>Then the glaziers leaded the various fragments of glass (joined them by strips of lead called </a:t>
            </a:r>
            <a:r>
              <a:rPr lang="en-US" sz="1200" i="1" baseline="0" dirty="0" err="1" smtClean="0">
                <a:solidFill>
                  <a:schemeClr val="tx1"/>
                </a:solidFill>
              </a:rPr>
              <a:t>cames</a:t>
            </a:r>
            <a:r>
              <a:rPr lang="en-US" sz="1200" baseline="0" dirty="0" smtClean="0">
                <a:solidFill>
                  <a:schemeClr val="tx1"/>
                </a:solidFill>
              </a:rPr>
              <a:t>.</a:t>
            </a:r>
          </a:p>
          <a:p>
            <a:pPr marL="228600" indent="-228600">
              <a:buAutoNum type="arabicPeriod"/>
            </a:pPr>
            <a:r>
              <a:rPr lang="en-US" sz="1200" baseline="0" dirty="0" smtClean="0">
                <a:solidFill>
                  <a:schemeClr val="tx1"/>
                </a:solidFill>
              </a:rPr>
              <a:t>The leading held the pieces together and separated the colors to heighten the effect of the design</a:t>
            </a:r>
          </a:p>
          <a:p>
            <a:pPr marL="228600" indent="-228600">
              <a:buAutoNum type="arabicPeriod"/>
            </a:pPr>
            <a:r>
              <a:rPr lang="en-US" sz="1200" baseline="0" dirty="0" smtClean="0">
                <a:solidFill>
                  <a:schemeClr val="tx1"/>
                </a:solidFill>
              </a:rPr>
              <a:t> Then they strengthened the windows </a:t>
            </a:r>
            <a:r>
              <a:rPr lang="en-US" sz="1200" baseline="0" dirty="0" err="1" smtClean="0">
                <a:solidFill>
                  <a:schemeClr val="tx1"/>
                </a:solidFill>
              </a:rPr>
              <a:t>tieh</a:t>
            </a:r>
            <a:r>
              <a:rPr lang="en-US" sz="1200" baseline="0" dirty="0" smtClean="0">
                <a:solidFill>
                  <a:schemeClr val="tx1"/>
                </a:solidFill>
              </a:rPr>
              <a:t> iron bands forming a grid over the whole design. </a:t>
            </a:r>
          </a:p>
          <a:p>
            <a:pPr marL="228600" indent="-228600">
              <a:buAutoNum type="arabicPeriod"/>
            </a:pPr>
            <a:r>
              <a:rPr lang="en-US" sz="1200" baseline="0" dirty="0" smtClean="0">
                <a:solidFill>
                  <a:schemeClr val="tx1"/>
                </a:solidFill>
              </a:rPr>
              <a:t>The Chartres Cathedral’s west façade has </a:t>
            </a:r>
            <a:r>
              <a:rPr lang="en-US" sz="1200" baseline="0" dirty="0" err="1" smtClean="0">
                <a:solidFill>
                  <a:schemeClr val="tx1"/>
                </a:solidFill>
              </a:rPr>
              <a:t>stainded</a:t>
            </a:r>
            <a:r>
              <a:rPr lang="en-US" sz="1200" baseline="0" dirty="0" smtClean="0">
                <a:solidFill>
                  <a:schemeClr val="tx1"/>
                </a:solidFill>
              </a:rPr>
              <a:t> glass held in place by a plate </a:t>
            </a:r>
            <a:r>
              <a:rPr lang="en-US" sz="1200" baseline="0" dirty="0" err="1" smtClean="0">
                <a:solidFill>
                  <a:schemeClr val="tx1"/>
                </a:solidFill>
              </a:rPr>
              <a:t>tracerty</a:t>
            </a:r>
            <a:r>
              <a:rPr lang="en-US" sz="1200" baseline="0" dirty="0" smtClean="0">
                <a:solidFill>
                  <a:schemeClr val="tx1"/>
                </a:solidFill>
              </a:rPr>
              <a:t>, the glass fills the punched holes in the heavy ornamental stone. Bar tracer a later development is much more slender. </a:t>
            </a:r>
          </a:p>
        </p:txBody>
      </p:sp>
      <p:sp>
        <p:nvSpPr>
          <p:cNvPr id="4" name="Slide Number Placeholder 3"/>
          <p:cNvSpPr>
            <a:spLocks noGrp="1"/>
          </p:cNvSpPr>
          <p:nvPr>
            <p:ph type="sldNum" sz="quarter" idx="10"/>
          </p:nvPr>
        </p:nvSpPr>
        <p:spPr/>
        <p:txBody>
          <a:bodyPr/>
          <a:lstStyle/>
          <a:p>
            <a:fld id="{145BEA6B-513E-4430-A0D5-77CD317111B4}" type="slidenum">
              <a:rPr lang="en-US" smtClean="0"/>
              <a:pPr/>
              <a:t>15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Where is the tympanum, lintel,</a:t>
            </a:r>
            <a:r>
              <a:rPr lang="en-US" baseline="0" dirty="0" smtClean="0"/>
              <a:t> archivolts</a:t>
            </a:r>
            <a:endParaRPr lang="en-US" dirty="0"/>
          </a:p>
        </p:txBody>
      </p:sp>
      <p:sp>
        <p:nvSpPr>
          <p:cNvPr id="4" name="Slide Number Placeholder 3"/>
          <p:cNvSpPr>
            <a:spLocks noGrp="1"/>
          </p:cNvSpPr>
          <p:nvPr>
            <p:ph type="sldNum" sz="quarter" idx="10"/>
          </p:nvPr>
        </p:nvSpPr>
        <p:spPr/>
        <p:txBody>
          <a:bodyPr/>
          <a:lstStyle/>
          <a:p>
            <a:fld id="{145BEA6B-513E-4430-A0D5-77CD317111B4}" type="slidenum">
              <a:rPr lang="en-US" smtClean="0"/>
              <a:pPr/>
              <a:t>16</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Which Cathedral is this? Amiens (release text box)</a:t>
            </a:r>
          </a:p>
          <a:p>
            <a:r>
              <a:rPr lang="en-US" dirty="0" smtClean="0"/>
              <a:t>Where is it located? Amiens, </a:t>
            </a:r>
            <a:r>
              <a:rPr lang="en-US" dirty="0" smtClean="0"/>
              <a:t>France</a:t>
            </a:r>
          </a:p>
          <a:p>
            <a:r>
              <a:rPr lang="en-US" dirty="0" smtClean="0"/>
              <a:t>Where are the King’s statues? Below the rose window</a:t>
            </a:r>
          </a:p>
          <a:p>
            <a:r>
              <a:rPr lang="en-US" dirty="0" smtClean="0"/>
              <a:t>Rose</a:t>
            </a:r>
            <a:r>
              <a:rPr lang="en-US" baseline="0" dirty="0" smtClean="0"/>
              <a:t> Window is in a square frame</a:t>
            </a:r>
            <a:endParaRPr lang="en-US" dirty="0" smtClean="0"/>
          </a:p>
          <a:p>
            <a:r>
              <a:rPr lang="en-US" dirty="0" smtClean="0"/>
              <a:t>Identify</a:t>
            </a:r>
            <a:r>
              <a:rPr lang="en-US" baseline="0" dirty="0" smtClean="0"/>
              <a:t> what is gothic. </a:t>
            </a:r>
            <a:r>
              <a:rPr lang="en-US" dirty="0" smtClean="0"/>
              <a:t> </a:t>
            </a:r>
            <a:r>
              <a:rPr lang="en-US" dirty="0" smtClean="0"/>
              <a:t>Portals; Rose Window; Tympanum</a:t>
            </a:r>
            <a:r>
              <a:rPr lang="en-US" dirty="0" smtClean="0"/>
              <a:t>, pointed arches, pinnacles,</a:t>
            </a:r>
            <a:r>
              <a:rPr lang="en-US" baseline="0" dirty="0" smtClean="0"/>
              <a:t> compounded piers, trumeau, </a:t>
            </a:r>
            <a:r>
              <a:rPr lang="en-US" dirty="0" smtClean="0"/>
              <a:t>  </a:t>
            </a:r>
            <a:endParaRPr lang="en-US" dirty="0" smtClean="0"/>
          </a:p>
          <a:p>
            <a:r>
              <a:rPr lang="en-US" dirty="0" smtClean="0"/>
              <a:t>What  is unique about this cathedral? </a:t>
            </a:r>
            <a:r>
              <a:rPr lang="en-US" dirty="0" smtClean="0"/>
              <a:t>The</a:t>
            </a:r>
            <a:r>
              <a:rPr lang="en-US" baseline="0" dirty="0" smtClean="0"/>
              <a:t> whole design reflects the builders’ confident use of the complete high Gothic structural vocabulary, rectangular bay system, four part rib vault, a buttressing system that permitted almost complete dissolution of heavy masses and </a:t>
            </a:r>
            <a:r>
              <a:rPr lang="en-US" baseline="0" dirty="0" err="1" smtClean="0"/>
              <a:t>thich</a:t>
            </a:r>
            <a:r>
              <a:rPr lang="en-US" baseline="0" dirty="0" smtClean="0"/>
              <a:t> weight bearing walls self sustaining skeletal architecture </a:t>
            </a:r>
            <a:r>
              <a:rPr lang="en-US" dirty="0" smtClean="0"/>
              <a:t>Entrance </a:t>
            </a:r>
            <a:r>
              <a:rPr lang="en-US" dirty="0" smtClean="0"/>
              <a:t>doors are preceded by cavernous porches which loom forward from the facade plane, creating a spatial depth and plasticity. The dynamic quality of the design is enhanced by the abundant statuary and decorative carvings all over. Here smooth wall areas are replaced with flickering shadows and projections.</a:t>
            </a:r>
          </a:p>
          <a:p>
            <a:r>
              <a:rPr lang="en-US" baseline="0" dirty="0" smtClean="0"/>
              <a:t>What is the </a:t>
            </a:r>
            <a:r>
              <a:rPr lang="en-US" baseline="0" dirty="0" err="1" smtClean="0"/>
              <a:t>Rayonnant</a:t>
            </a:r>
            <a:r>
              <a:rPr lang="en-US" baseline="0" dirty="0" smtClean="0"/>
              <a:t> style? Radiant; high Gothic, middle years of the Gothic period; large quantities and sizes of windows.</a:t>
            </a:r>
          </a:p>
          <a:p>
            <a:endParaRPr lang="en-US" dirty="0"/>
          </a:p>
        </p:txBody>
      </p:sp>
      <p:sp>
        <p:nvSpPr>
          <p:cNvPr id="4" name="Slide Number Placeholder 3"/>
          <p:cNvSpPr>
            <a:spLocks noGrp="1"/>
          </p:cNvSpPr>
          <p:nvPr>
            <p:ph type="sldNum" sz="quarter" idx="10"/>
          </p:nvPr>
        </p:nvSpPr>
        <p:spPr/>
        <p:txBody>
          <a:bodyPr/>
          <a:lstStyle/>
          <a:p>
            <a:fld id="{145BEA6B-513E-4430-A0D5-77CD317111B4}" type="slidenum">
              <a:rPr lang="en-US" smtClean="0"/>
              <a:pPr/>
              <a:t>18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dirty="0" smtClean="0"/>
              <a:t>What is this cathedral?  Notre Dame,  (bring in text box)</a:t>
            </a:r>
          </a:p>
          <a:p>
            <a:r>
              <a:rPr lang="en-US" dirty="0" smtClean="0"/>
              <a:t>Where is it located?</a:t>
            </a:r>
            <a:r>
              <a:rPr lang="en-US" baseline="0" dirty="0" smtClean="0"/>
              <a:t> Paris France</a:t>
            </a:r>
          </a:p>
          <a:p>
            <a:r>
              <a:rPr lang="en-US" baseline="0" dirty="0" smtClean="0"/>
              <a:t>What do you see that is gothic?</a:t>
            </a:r>
          </a:p>
          <a:p>
            <a:r>
              <a:rPr lang="en-US" baseline="0" dirty="0" smtClean="0"/>
              <a:t>What do you see that is unique?</a:t>
            </a:r>
            <a:endParaRPr lang="en-US" dirty="0"/>
          </a:p>
        </p:txBody>
      </p:sp>
      <p:sp>
        <p:nvSpPr>
          <p:cNvPr id="4" name="Slide Number Placeholder 3"/>
          <p:cNvSpPr>
            <a:spLocks noGrp="1"/>
          </p:cNvSpPr>
          <p:nvPr>
            <p:ph type="sldNum" sz="quarter" idx="10"/>
          </p:nvPr>
        </p:nvSpPr>
        <p:spPr/>
        <p:txBody>
          <a:bodyPr/>
          <a:lstStyle/>
          <a:p>
            <a:fld id="{145BEA6B-513E-4430-A0D5-77CD317111B4}" type="slidenum">
              <a:rPr lang="en-US" smtClean="0"/>
              <a:pPr/>
              <a:t>19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787D3FC4-4227-441C-A39F-E8C4AE72CCD7}" type="datetimeFigureOut">
              <a:rPr lang="en-US" smtClean="0"/>
              <a:pPr/>
              <a:t>1/5/2011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BC7F1239-9B34-4CFC-8510-2BF01E869403}"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87D3FC4-4227-441C-A39F-E8C4AE72CCD7}" type="datetimeFigureOut">
              <a:rPr lang="en-US" smtClean="0"/>
              <a:pPr/>
              <a:t>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7F1239-9B34-4CFC-8510-2BF01E86940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87D3FC4-4227-441C-A39F-E8C4AE72CCD7}" type="datetimeFigureOut">
              <a:rPr lang="en-US" smtClean="0"/>
              <a:pPr/>
              <a:t>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7F1239-9B34-4CFC-8510-2BF01E86940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87D3FC4-4227-441C-A39F-E8C4AE72CCD7}" type="datetimeFigureOut">
              <a:rPr lang="en-US" smtClean="0"/>
              <a:pPr/>
              <a:t>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7F1239-9B34-4CFC-8510-2BF01E86940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87D3FC4-4227-441C-A39F-E8C4AE72CCD7}" type="datetimeFigureOut">
              <a:rPr lang="en-US" smtClean="0"/>
              <a:pPr/>
              <a:t>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BC7F1239-9B34-4CFC-8510-2BF01E86940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87D3FC4-4227-441C-A39F-E8C4AE72CCD7}" type="datetimeFigureOut">
              <a:rPr lang="en-US" smtClean="0"/>
              <a:pPr/>
              <a:t>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7F1239-9B34-4CFC-8510-2BF01E86940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87D3FC4-4227-441C-A39F-E8C4AE72CCD7}" type="datetimeFigureOut">
              <a:rPr lang="en-US" smtClean="0"/>
              <a:pPr/>
              <a:t>1/5/2011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7F1239-9B34-4CFC-8510-2BF01E86940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87D3FC4-4227-441C-A39F-E8C4AE72CCD7}" type="datetimeFigureOut">
              <a:rPr lang="en-US" smtClean="0"/>
              <a:pPr/>
              <a:t>1/5/2011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7F1239-9B34-4CFC-8510-2BF01E86940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7D3FC4-4227-441C-A39F-E8C4AE72CCD7}" type="datetimeFigureOut">
              <a:rPr lang="en-US" smtClean="0"/>
              <a:pPr/>
              <a:t>1/5/2011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7F1239-9B34-4CFC-8510-2BF01E86940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87D3FC4-4227-441C-A39F-E8C4AE72CCD7}" type="datetimeFigureOut">
              <a:rPr lang="en-US" smtClean="0"/>
              <a:pPr/>
              <a:t>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7F1239-9B34-4CFC-8510-2BF01E86940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87D3FC4-4227-441C-A39F-E8C4AE72CCD7}" type="datetimeFigureOut">
              <a:rPr lang="en-US" smtClean="0"/>
              <a:pPr/>
              <a:t>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7F1239-9B34-4CFC-8510-2BF01E86940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787D3FC4-4227-441C-A39F-E8C4AE72CCD7}" type="datetimeFigureOut">
              <a:rPr lang="en-US" smtClean="0"/>
              <a:pPr/>
              <a:t>1/5/2011</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C7F1239-9B34-4CFC-8510-2BF01E869403}"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dl.coastline.edu/classes/internet/art100/images/S0093451.jpg" TargetMode="External"/><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hyperlink" Target="http://www.sacred-destinations.com/france/chartres-cathedral-window-photos/w14_8276.JP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architecture.relig.free.fr/images/denis/gravure.jpg"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3.gif"/></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hyperlink" Target="http://www.bc.edu/bc_org/avp/cas/fnart/arch/gothic/chartres/chartres020.jpg" TargetMode="External"/><Relationship Id="rId1" Type="http://schemas.openxmlformats.org/officeDocument/2006/relationships/slideLayout" Target="../slideLayouts/slideLayout7.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Gothic Art</a:t>
            </a:r>
            <a:br>
              <a:rPr lang="en-US" dirty="0" smtClean="0"/>
            </a:br>
            <a:r>
              <a:rPr lang="en-US" dirty="0" smtClean="0"/>
              <a:t>1200-1500</a:t>
            </a:r>
            <a:endParaRPr lang="en-US" dirty="0"/>
          </a:p>
        </p:txBody>
      </p:sp>
      <p:sp>
        <p:nvSpPr>
          <p:cNvPr id="6" name="TextBox 5"/>
          <p:cNvSpPr txBox="1"/>
          <p:nvPr/>
        </p:nvSpPr>
        <p:spPr>
          <a:xfrm>
            <a:off x="304800" y="3810001"/>
            <a:ext cx="8839200" cy="1384995"/>
          </a:xfrm>
          <a:prstGeom prst="rect">
            <a:avLst/>
          </a:prstGeom>
          <a:noFill/>
        </p:spPr>
        <p:txBody>
          <a:bodyPr wrap="square" rtlCol="0">
            <a:spAutoFit/>
          </a:bodyPr>
          <a:lstStyle/>
          <a:p>
            <a:r>
              <a:rPr lang="en-US" sz="2800" i="1" dirty="0" smtClean="0">
                <a:solidFill>
                  <a:schemeClr val="tx2">
                    <a:lumMod val="75000"/>
                  </a:schemeClr>
                </a:solidFill>
              </a:rPr>
              <a:t>Giorgio Vasari, “The Father of Art History” gave the </a:t>
            </a:r>
          </a:p>
          <a:p>
            <a:r>
              <a:rPr lang="en-US" sz="2800" i="1" dirty="0" smtClean="0">
                <a:solidFill>
                  <a:schemeClr val="tx2">
                    <a:lumMod val="75000"/>
                  </a:schemeClr>
                </a:solidFill>
              </a:rPr>
              <a:t>name to the ubiquitous buildings exploding from Spain to Scandinavia, due of his immense dislike of the style.  </a:t>
            </a:r>
            <a:endParaRPr lang="en-US" sz="2800" i="1"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http://smarthistory.org/assets/images/images/chartres_port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Rectangle 2"/>
          <p:cNvSpPr/>
          <p:nvPr/>
        </p:nvSpPr>
        <p:spPr>
          <a:xfrm>
            <a:off x="3810000" y="3105836"/>
            <a:ext cx="1371600" cy="2031325"/>
          </a:xfrm>
          <a:prstGeom prst="rect">
            <a:avLst/>
          </a:prstGeom>
        </p:spPr>
        <p:txBody>
          <a:bodyPr wrap="square">
            <a:spAutoFit/>
          </a:bodyPr>
          <a:lstStyle/>
          <a:p>
            <a:r>
              <a:rPr lang="en-US" dirty="0" smtClean="0">
                <a:hlinkClick r:id="rId3"/>
              </a:rPr>
              <a:t>The three portals of the west façade, Chartres Cathedral, c. 1140-1150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2" cstate="print"/>
          <a:srcRect/>
          <a:stretch>
            <a:fillRect/>
          </a:stretch>
        </p:blipFill>
        <p:spPr bwMode="auto">
          <a:xfrm>
            <a:off x="0" y="1"/>
            <a:ext cx="5105400" cy="6879527"/>
          </a:xfrm>
          <a:prstGeom prst="rect">
            <a:avLst/>
          </a:prstGeom>
          <a:noFill/>
          <a:ln w="9525">
            <a:noFill/>
            <a:miter lim="800000"/>
            <a:headEnd/>
            <a:tailEnd/>
          </a:ln>
        </p:spPr>
      </p:pic>
      <p:sp>
        <p:nvSpPr>
          <p:cNvPr id="6" name="Rectangle 5"/>
          <p:cNvSpPr/>
          <p:nvPr/>
        </p:nvSpPr>
        <p:spPr>
          <a:xfrm>
            <a:off x="5105400" y="3200400"/>
            <a:ext cx="3810000" cy="1569660"/>
          </a:xfrm>
          <a:prstGeom prst="rect">
            <a:avLst/>
          </a:prstGeom>
        </p:spPr>
        <p:txBody>
          <a:bodyPr wrap="square">
            <a:spAutoFit/>
          </a:bodyPr>
          <a:lstStyle/>
          <a:p>
            <a:r>
              <a:rPr lang="en-US" sz="2400" dirty="0" smtClean="0"/>
              <a:t>Saints Theodore, Stephen, Clement, and Lawrence, door jamb statues, south transept, Chartres Cathedral.</a:t>
            </a:r>
            <a:endParaRPr lang="en-US" sz="2400" dirty="0"/>
          </a:p>
        </p:txBody>
      </p:sp>
      <p:graphicFrame>
        <p:nvGraphicFramePr>
          <p:cNvPr id="7" name="Table 6"/>
          <p:cNvGraphicFramePr>
            <a:graphicFrameLocks noGrp="1"/>
          </p:cNvGraphicFramePr>
          <p:nvPr/>
        </p:nvGraphicFramePr>
        <p:xfrm>
          <a:off x="1524000" y="3291840"/>
          <a:ext cx="6096000" cy="274320"/>
        </p:xfrm>
        <a:graphic>
          <a:graphicData uri="http://schemas.openxmlformats.org/drawingml/2006/table">
            <a:tbl>
              <a:tblPr/>
              <a:tblGrid>
                <a:gridCol w="6096000"/>
              </a:tblGrid>
              <a:tr h="274320">
                <a:tc>
                  <a:txBody>
                    <a:bodyPr/>
                    <a:lstStyle/>
                    <a:p>
                      <a:endParaRPr lang="en-US" sz="1800"/>
                    </a:p>
                  </a:txBody>
                  <a:tcPr marL="0" marR="0" marT="0" marB="0" anchor="ctr">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www.aasd.k12.wi.us/Staff/lawrencebarbar/Lawrancebarbara/ch18/18-06.jpg"/>
          <p:cNvPicPr>
            <a:picLocks noChangeAspect="1" noChangeArrowheads="1"/>
          </p:cNvPicPr>
          <p:nvPr/>
        </p:nvPicPr>
        <p:blipFill>
          <a:blip r:embed="rId2" cstate="print"/>
          <a:srcRect/>
          <a:stretch>
            <a:fillRect/>
          </a:stretch>
        </p:blipFill>
        <p:spPr bwMode="auto">
          <a:xfrm>
            <a:off x="0" y="1"/>
            <a:ext cx="5105400" cy="6969497"/>
          </a:xfrm>
          <a:prstGeom prst="rect">
            <a:avLst/>
          </a:prstGeom>
          <a:noFill/>
        </p:spPr>
      </p:pic>
      <p:sp>
        <p:nvSpPr>
          <p:cNvPr id="3" name="Rectangle 2"/>
          <p:cNvSpPr/>
          <p:nvPr/>
        </p:nvSpPr>
        <p:spPr>
          <a:xfrm>
            <a:off x="5257800" y="2743201"/>
            <a:ext cx="3886200" cy="2246769"/>
          </a:xfrm>
          <a:prstGeom prst="rect">
            <a:avLst/>
          </a:prstGeom>
        </p:spPr>
        <p:txBody>
          <a:bodyPr wrap="square">
            <a:spAutoFit/>
          </a:bodyPr>
          <a:lstStyle/>
          <a:p>
            <a:r>
              <a:rPr lang="en-US" sz="2800" dirty="0" smtClean="0"/>
              <a:t>Old Testament kings and queens, jamb statues, central doorway of Royal Portal, Chartres Cathedral, c. 1145-1155.</a:t>
            </a:r>
            <a:endParaRPr lang="en-US"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2" descr="http://www.aasd.k12.wi.us/Staff/lawrencebarbar/Lawrancebarbara/ch18/18-15.jpg"/>
          <p:cNvSpPr>
            <a:spLocks noChangeAspect="1" noChangeArrowheads="1"/>
          </p:cNvSpPr>
          <p:nvPr/>
        </p:nvSpPr>
        <p:spPr bwMode="auto">
          <a:xfrm>
            <a:off x="63501" y="-136525"/>
            <a:ext cx="266700" cy="2857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5844" name="Picture 4" descr="http://www.aasd.k12.wi.us/Staff/lawrencebarbar/Lawrancebarbara/ch18/18-15alt.jpg"/>
          <p:cNvPicPr>
            <a:picLocks noChangeAspect="1" noChangeArrowheads="1"/>
          </p:cNvPicPr>
          <p:nvPr/>
        </p:nvPicPr>
        <p:blipFill>
          <a:blip r:embed="rId2" cstate="print"/>
          <a:srcRect/>
          <a:stretch>
            <a:fillRect/>
          </a:stretch>
        </p:blipFill>
        <p:spPr bwMode="auto">
          <a:xfrm>
            <a:off x="0" y="0"/>
            <a:ext cx="4495800" cy="6888060"/>
          </a:xfrm>
          <a:prstGeom prst="rect">
            <a:avLst/>
          </a:prstGeom>
          <a:noFill/>
        </p:spPr>
      </p:pic>
      <p:sp>
        <p:nvSpPr>
          <p:cNvPr id="4" name="Rectangle 3"/>
          <p:cNvSpPr/>
          <p:nvPr/>
        </p:nvSpPr>
        <p:spPr>
          <a:xfrm>
            <a:off x="4572000" y="2828836"/>
            <a:ext cx="4572000" cy="2677656"/>
          </a:xfrm>
          <a:prstGeom prst="rect">
            <a:avLst/>
          </a:prstGeom>
        </p:spPr>
        <p:txBody>
          <a:bodyPr wrap="square">
            <a:spAutoFit/>
          </a:bodyPr>
          <a:lstStyle/>
          <a:p>
            <a:r>
              <a:rPr lang="en-US" sz="2800" dirty="0" smtClean="0"/>
              <a:t>Saints Martin, Jerome, and Gregory, jamb statues, Porch of the Confessors (right doorway), south transept, Chartres Cathedral, Chartres, France, ca. 1220-1230.</a:t>
            </a:r>
            <a:endParaRPr lang="en-US" sz="2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81600" y="2895600"/>
            <a:ext cx="3581400" cy="2831544"/>
          </a:xfrm>
          <a:prstGeom prst="rect">
            <a:avLst/>
          </a:prstGeom>
        </p:spPr>
        <p:txBody>
          <a:bodyPr wrap="square">
            <a:spAutoFit/>
          </a:bodyPr>
          <a:lstStyle/>
          <a:p>
            <a:r>
              <a:rPr lang="en-US" sz="3200" dirty="0" smtClean="0"/>
              <a:t>Saints from left jamb, central portal (west), braided lady, two male saints, Chartres Cathedral</a:t>
            </a:r>
            <a:r>
              <a:rPr lang="en-US" dirty="0" smtClean="0"/>
              <a:t/>
            </a:r>
            <a:br>
              <a:rPr lang="en-US" dirty="0" smtClean="0"/>
            </a:br>
            <a:endParaRPr lang="en-US" dirty="0"/>
          </a:p>
        </p:txBody>
      </p:sp>
      <p:pic>
        <p:nvPicPr>
          <p:cNvPr id="34826" name="Picture 10" descr="Free celebrity, entertainment and fashion photos!"/>
          <p:cNvPicPr>
            <a:picLocks noChangeAspect="1" noChangeArrowheads="1"/>
          </p:cNvPicPr>
          <p:nvPr/>
        </p:nvPicPr>
        <p:blipFill>
          <a:blip r:embed="rId2" cstate="print"/>
          <a:srcRect/>
          <a:stretch>
            <a:fillRect/>
          </a:stretch>
        </p:blipFill>
        <p:spPr bwMode="auto">
          <a:xfrm>
            <a:off x="0" y="1"/>
            <a:ext cx="5105400" cy="68072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p:cNvPicPr>
            <a:picLocks noChangeAspect="1" noChangeArrowheads="1"/>
          </p:cNvPicPr>
          <p:nvPr/>
        </p:nvPicPr>
        <p:blipFill>
          <a:blip r:embed="rId3" cstate="print"/>
          <a:srcRect/>
          <a:stretch>
            <a:fillRect/>
          </a:stretch>
        </p:blipFill>
        <p:spPr bwMode="auto">
          <a:xfrm>
            <a:off x="1" y="0"/>
            <a:ext cx="5590020" cy="6858000"/>
          </a:xfrm>
          <a:prstGeom prst="rect">
            <a:avLst/>
          </a:prstGeom>
          <a:noFill/>
          <a:ln w="9525">
            <a:noFill/>
            <a:miter lim="800000"/>
            <a:headEnd/>
            <a:tailEnd/>
          </a:ln>
        </p:spPr>
      </p:pic>
      <p:pic>
        <p:nvPicPr>
          <p:cNvPr id="20482" name="Picture 2" descr="Blue Virgin Window">
            <a:hlinkClick r:id="rId4"/>
          </p:cNvPr>
          <p:cNvPicPr>
            <a:picLocks noChangeAspect="1" noChangeArrowheads="1"/>
          </p:cNvPicPr>
          <p:nvPr/>
        </p:nvPicPr>
        <p:blipFill>
          <a:blip r:embed="rId5" cstate="print"/>
          <a:srcRect/>
          <a:stretch>
            <a:fillRect/>
          </a:stretch>
        </p:blipFill>
        <p:spPr bwMode="auto">
          <a:xfrm>
            <a:off x="5715000" y="0"/>
            <a:ext cx="3429000" cy="5638800"/>
          </a:xfrm>
          <a:prstGeom prst="rect">
            <a:avLst/>
          </a:prstGeom>
          <a:noFill/>
        </p:spPr>
      </p:pic>
      <p:sp>
        <p:nvSpPr>
          <p:cNvPr id="5" name="TextBox 4"/>
          <p:cNvSpPr txBox="1"/>
          <p:nvPr/>
        </p:nvSpPr>
        <p:spPr>
          <a:xfrm>
            <a:off x="5562600" y="5638800"/>
            <a:ext cx="3581400" cy="1323439"/>
          </a:xfrm>
          <a:prstGeom prst="rect">
            <a:avLst/>
          </a:prstGeom>
          <a:noFill/>
        </p:spPr>
        <p:txBody>
          <a:bodyPr wrap="square" rtlCol="0">
            <a:spAutoFit/>
          </a:bodyPr>
          <a:lstStyle/>
          <a:p>
            <a:r>
              <a:rPr lang="en-US" sz="2000" dirty="0" smtClean="0"/>
              <a:t>Rose Windows and Lancets, north Transept, virgin and Child and angels, Choir, </a:t>
            </a:r>
          </a:p>
          <a:p>
            <a:r>
              <a:rPr lang="en-US" sz="2000" dirty="0" smtClean="0"/>
              <a:t>Chartres Cathedral</a:t>
            </a:r>
            <a:endParaRPr lang="en-US" sz="2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3" cstate="print"/>
          <a:srcRect r="6667"/>
          <a:stretch>
            <a:fillRect/>
          </a:stretch>
        </p:blipFill>
        <p:spPr bwMode="auto">
          <a:xfrm>
            <a:off x="0" y="0"/>
            <a:ext cx="9144000" cy="6857999"/>
          </a:xfrm>
          <a:prstGeom prst="rect">
            <a:avLst/>
          </a:prstGeom>
          <a:noFill/>
          <a:ln w="9525">
            <a:noFill/>
            <a:miter lim="800000"/>
            <a:headEnd/>
            <a:tailEnd/>
          </a:ln>
        </p:spPr>
      </p:pic>
      <p:sp>
        <p:nvSpPr>
          <p:cNvPr id="3" name="Rectangle 2"/>
          <p:cNvSpPr/>
          <p:nvPr/>
        </p:nvSpPr>
        <p:spPr>
          <a:xfrm>
            <a:off x="228600" y="228600"/>
            <a:ext cx="8915400" cy="954107"/>
          </a:xfrm>
          <a:prstGeom prst="rect">
            <a:avLst/>
          </a:prstGeom>
        </p:spPr>
        <p:txBody>
          <a:bodyPr wrap="square">
            <a:spAutoFit/>
          </a:bodyPr>
          <a:lstStyle/>
          <a:p>
            <a:pPr algn="ctr"/>
            <a:r>
              <a:rPr lang="en-US" sz="2800" b="1" dirty="0" smtClean="0">
                <a:solidFill>
                  <a:srgbClr val="FF0000"/>
                </a:solidFill>
              </a:rPr>
              <a:t>Central </a:t>
            </a:r>
            <a:r>
              <a:rPr lang="en-US" sz="2800" b="1" dirty="0" smtClean="0">
                <a:solidFill>
                  <a:srgbClr val="FF0000"/>
                </a:solidFill>
              </a:rPr>
              <a:t>portal, west façade, Chartres </a:t>
            </a:r>
            <a:r>
              <a:rPr lang="en-US" sz="2800" b="1" dirty="0" smtClean="0">
                <a:solidFill>
                  <a:srgbClr val="FF0000"/>
                </a:solidFill>
              </a:rPr>
              <a:t>Cathedral</a:t>
            </a:r>
          </a:p>
          <a:p>
            <a:pPr algn="ctr"/>
            <a:r>
              <a:rPr lang="en-US" sz="2800" b="1" dirty="0" smtClean="0">
                <a:solidFill>
                  <a:srgbClr val="FF0000"/>
                </a:solidFill>
              </a:rPr>
              <a:t>Tympanum</a:t>
            </a:r>
            <a:r>
              <a:rPr lang="en-US" sz="2800" b="1" dirty="0" smtClean="0">
                <a:solidFill>
                  <a:srgbClr val="FF0000"/>
                </a:solidFill>
              </a:rPr>
              <a:t>, lintel, and archivolts </a:t>
            </a:r>
          </a:p>
        </p:txBody>
      </p:sp>
      <p:cxnSp>
        <p:nvCxnSpPr>
          <p:cNvPr id="5" name="Straight Arrow Connector 4"/>
          <p:cNvCxnSpPr/>
          <p:nvPr/>
        </p:nvCxnSpPr>
        <p:spPr bwMode="auto">
          <a:xfrm rot="16200000" flipH="1">
            <a:off x="1943100" y="1866900"/>
            <a:ext cx="2971800" cy="1371600"/>
          </a:xfrm>
          <a:prstGeom prst="straightConnector1">
            <a:avLst/>
          </a:prstGeom>
          <a:solidFill>
            <a:schemeClr val="accent1"/>
          </a:solidFill>
          <a:ln w="50800" cap="flat" cmpd="sng" algn="ctr">
            <a:solidFill>
              <a:srgbClr val="FF0000"/>
            </a:solidFill>
            <a:prstDash val="solid"/>
            <a:round/>
            <a:headEnd type="none" w="med" len="med"/>
            <a:tailEnd type="arrow"/>
          </a:ln>
          <a:effectLst/>
        </p:spPr>
      </p:cxnSp>
      <p:cxnSp>
        <p:nvCxnSpPr>
          <p:cNvPr id="6" name="Straight Arrow Connector 5"/>
          <p:cNvCxnSpPr/>
          <p:nvPr/>
        </p:nvCxnSpPr>
        <p:spPr bwMode="auto">
          <a:xfrm rot="16200000" flipH="1">
            <a:off x="2438400" y="3124200"/>
            <a:ext cx="4343400" cy="228600"/>
          </a:xfrm>
          <a:prstGeom prst="straightConnector1">
            <a:avLst/>
          </a:prstGeom>
          <a:solidFill>
            <a:schemeClr val="accent1"/>
          </a:solidFill>
          <a:ln w="47625" cap="flat" cmpd="sng" algn="ctr">
            <a:solidFill>
              <a:srgbClr val="FF0000"/>
            </a:solidFill>
            <a:prstDash val="solid"/>
            <a:round/>
            <a:headEnd type="none" w="med" len="med"/>
            <a:tailEnd type="arrow"/>
          </a:ln>
          <a:effectLst/>
        </p:spPr>
      </p:cxnSp>
      <p:cxnSp>
        <p:nvCxnSpPr>
          <p:cNvPr id="9" name="Straight Arrow Connector 8"/>
          <p:cNvCxnSpPr/>
          <p:nvPr/>
        </p:nvCxnSpPr>
        <p:spPr bwMode="auto">
          <a:xfrm rot="5400000">
            <a:off x="5410200" y="1371600"/>
            <a:ext cx="990600" cy="685800"/>
          </a:xfrm>
          <a:prstGeom prst="straightConnector1">
            <a:avLst/>
          </a:prstGeom>
          <a:solidFill>
            <a:schemeClr val="accent1"/>
          </a:solidFill>
          <a:ln w="47625" cap="flat" cmpd="sng" algn="ctr">
            <a:solidFill>
              <a:srgbClr val="FF0000"/>
            </a:solidFill>
            <a:prstDash val="solid"/>
            <a:round/>
            <a:headEnd type="none" w="med" len="med"/>
            <a:tailEnd type="arrow"/>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770" decel="100000"/>
                                        <p:tgtEl>
                                          <p:spTgt spid="6"/>
                                        </p:tgtEl>
                                      </p:cBhvr>
                                    </p:animEffect>
                                    <p:animScale>
                                      <p:cBhvr>
                                        <p:cTn id="19" dur="770" decel="100000"/>
                                        <p:tgtEl>
                                          <p:spTgt spid="6"/>
                                        </p:tgtEl>
                                      </p:cBhvr>
                                      <p:from x="10000" y="10000"/>
                                      <p:to x="200000" y="450000"/>
                                    </p:animScale>
                                    <p:animScale>
                                      <p:cBhvr>
                                        <p:cTn id="20" dur="1230" accel="100000" fill="hold">
                                          <p:stCondLst>
                                            <p:cond delay="770"/>
                                          </p:stCondLst>
                                        </p:cTn>
                                        <p:tgtEl>
                                          <p:spTgt spid="6"/>
                                        </p:tgtEl>
                                      </p:cBhvr>
                                      <p:from x="200000" y="450000"/>
                                      <p:to x="100000" y="100000"/>
                                    </p:animScale>
                                    <p:set>
                                      <p:cBhvr>
                                        <p:cTn id="21" dur="770" fill="hold"/>
                                        <p:tgtEl>
                                          <p:spTgt spid="6"/>
                                        </p:tgtEl>
                                        <p:attrNameLst>
                                          <p:attrName>ppt_x</p:attrName>
                                        </p:attrNameLst>
                                      </p:cBhvr>
                                      <p:to>
                                        <p:strVal val="(0.5)"/>
                                      </p:to>
                                    </p:set>
                                    <p:anim from="(0.5)" to="(#ppt_x)" calcmode="lin" valueType="num">
                                      <p:cBhvr>
                                        <p:cTn id="22" dur="1230" accel="100000" fill="hold">
                                          <p:stCondLst>
                                            <p:cond delay="770"/>
                                          </p:stCondLst>
                                        </p:cTn>
                                        <p:tgtEl>
                                          <p:spTgt spid="6"/>
                                        </p:tgtEl>
                                        <p:attrNameLst>
                                          <p:attrName>ppt_x</p:attrName>
                                        </p:attrNameLst>
                                      </p:cBhvr>
                                    </p:anim>
                                    <p:set>
                                      <p:cBhvr>
                                        <p:cTn id="23" dur="770" fill="hold"/>
                                        <p:tgtEl>
                                          <p:spTgt spid="6"/>
                                        </p:tgtEl>
                                        <p:attrNameLst>
                                          <p:attrName>ppt_y</p:attrName>
                                        </p:attrNameLst>
                                      </p:cBhvr>
                                      <p:to>
                                        <p:strVal val="(#ppt_y+0.4)"/>
                                      </p:to>
                                    </p:set>
                                    <p:anim from="(#ppt_y+0.4)" to="(#ppt_y)" calcmode="lin" valueType="num">
                                      <p:cBhvr>
                                        <p:cTn id="24" dur="1230" accel="100000" fill="hold">
                                          <p:stCondLst>
                                            <p:cond delay="770"/>
                                          </p:stCondLst>
                                        </p:cTn>
                                        <p:tgtEl>
                                          <p:spTgt spid="6"/>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51"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770" decel="100000"/>
                                        <p:tgtEl>
                                          <p:spTgt spid="9"/>
                                        </p:tgtEl>
                                      </p:cBhvr>
                                    </p:animEffect>
                                    <p:animScale>
                                      <p:cBhvr>
                                        <p:cTn id="30" dur="770" decel="100000"/>
                                        <p:tgtEl>
                                          <p:spTgt spid="9"/>
                                        </p:tgtEl>
                                      </p:cBhvr>
                                      <p:from x="10000" y="10000"/>
                                      <p:to x="200000" y="450000"/>
                                    </p:animScale>
                                    <p:animScale>
                                      <p:cBhvr>
                                        <p:cTn id="31" dur="1230" accel="100000" fill="hold">
                                          <p:stCondLst>
                                            <p:cond delay="770"/>
                                          </p:stCondLst>
                                        </p:cTn>
                                        <p:tgtEl>
                                          <p:spTgt spid="9"/>
                                        </p:tgtEl>
                                      </p:cBhvr>
                                      <p:from x="200000" y="450000"/>
                                      <p:to x="100000" y="100000"/>
                                    </p:animScale>
                                    <p:set>
                                      <p:cBhvr>
                                        <p:cTn id="32" dur="770" fill="hold"/>
                                        <p:tgtEl>
                                          <p:spTgt spid="9"/>
                                        </p:tgtEl>
                                        <p:attrNameLst>
                                          <p:attrName>ppt_x</p:attrName>
                                        </p:attrNameLst>
                                      </p:cBhvr>
                                      <p:to>
                                        <p:strVal val="(0.5)"/>
                                      </p:to>
                                    </p:set>
                                    <p:anim from="(0.5)" to="(#ppt_x)" calcmode="lin" valueType="num">
                                      <p:cBhvr>
                                        <p:cTn id="33" dur="1230" accel="100000" fill="hold">
                                          <p:stCondLst>
                                            <p:cond delay="770"/>
                                          </p:stCondLst>
                                        </p:cTn>
                                        <p:tgtEl>
                                          <p:spTgt spid="9"/>
                                        </p:tgtEl>
                                        <p:attrNameLst>
                                          <p:attrName>ppt_x</p:attrName>
                                        </p:attrNameLst>
                                      </p:cBhvr>
                                    </p:anim>
                                    <p:set>
                                      <p:cBhvr>
                                        <p:cTn id="34" dur="770" fill="hold"/>
                                        <p:tgtEl>
                                          <p:spTgt spid="9"/>
                                        </p:tgtEl>
                                        <p:attrNameLst>
                                          <p:attrName>ppt_y</p:attrName>
                                        </p:attrNameLst>
                                      </p:cBhvr>
                                      <p:to>
                                        <p:strVal val="(#ppt_y+0.4)"/>
                                      </p:to>
                                    </p:set>
                                    <p:anim from="(#ppt_y+0.4)" to="(#ppt_y)" calcmode="lin" valueType="num">
                                      <p:cBhvr>
                                        <p:cTn id="35" dur="1230" accel="100000" fill="hold">
                                          <p:stCondLst>
                                            <p:cond delay="770"/>
                                          </p:stCondLst>
                                        </p:cTn>
                                        <p:tgtEl>
                                          <p:spTgt spid="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33400"/>
            <a:ext cx="9144000" cy="5262979"/>
          </a:xfrm>
          <a:prstGeom prst="rect">
            <a:avLst/>
          </a:prstGeom>
        </p:spPr>
        <p:txBody>
          <a:bodyPr wrap="square">
            <a:spAutoFit/>
          </a:bodyPr>
          <a:lstStyle/>
          <a:p>
            <a:r>
              <a:rPr lang="en-US" sz="4000" dirty="0" smtClean="0">
                <a:latin typeface="Franklin Gothic Demi Cond" pitchFamily="34" charset="0"/>
                <a:cs typeface="DaunPenh" pitchFamily="2" charset="0"/>
              </a:rPr>
              <a:t>What is the decorative style</a:t>
            </a:r>
            <a:r>
              <a:rPr lang="en-US" sz="4000" dirty="0" smtClean="0">
                <a:latin typeface="Franklin Gothic Demi Cond" pitchFamily="34" charset="0"/>
                <a:cs typeface="DaunPenh" pitchFamily="2" charset="0"/>
              </a:rPr>
              <a:t>?</a:t>
            </a:r>
          </a:p>
          <a:p>
            <a:r>
              <a:rPr lang="en-US" sz="3600" dirty="0" smtClean="0">
                <a:latin typeface="Franklin Gothic Demi Cond" pitchFamily="34" charset="0"/>
                <a:cs typeface="DaunPenh" pitchFamily="2" charset="0"/>
              </a:rPr>
              <a:t>England’s </a:t>
            </a:r>
            <a:r>
              <a:rPr lang="en-US" sz="3600" dirty="0" smtClean="0">
                <a:latin typeface="Franklin Gothic Demi Cond" pitchFamily="34" charset="0"/>
                <a:cs typeface="DaunPenh" pitchFamily="2" charset="0"/>
              </a:rPr>
              <a:t>addition to the high Gothic style with extra ribbing and ornamentation of the vaults</a:t>
            </a:r>
          </a:p>
          <a:p>
            <a:r>
              <a:rPr lang="en-US" sz="4000" dirty="0" smtClean="0">
                <a:latin typeface="Franklin Gothic Demi Cond" pitchFamily="34" charset="0"/>
                <a:cs typeface="DaunPenh" pitchFamily="2" charset="0"/>
              </a:rPr>
              <a:t>What </a:t>
            </a:r>
            <a:r>
              <a:rPr lang="en-US" sz="4000" dirty="0" smtClean="0">
                <a:latin typeface="Franklin Gothic Demi Cond" pitchFamily="34" charset="0"/>
                <a:cs typeface="DaunPenh" pitchFamily="2" charset="0"/>
              </a:rPr>
              <a:t>is the flamboyant style? </a:t>
            </a:r>
            <a:endParaRPr lang="en-US" sz="4000" dirty="0" smtClean="0">
              <a:latin typeface="Franklin Gothic Demi Cond" pitchFamily="34" charset="0"/>
              <a:cs typeface="DaunPenh" pitchFamily="2" charset="0"/>
            </a:endParaRPr>
          </a:p>
          <a:p>
            <a:r>
              <a:rPr lang="en-US" sz="3600" dirty="0" smtClean="0">
                <a:latin typeface="Franklin Gothic Demi Cond" pitchFamily="34" charset="0"/>
                <a:cs typeface="DaunPenh" pitchFamily="2" charset="0"/>
              </a:rPr>
              <a:t>Late </a:t>
            </a:r>
            <a:r>
              <a:rPr lang="en-US" sz="3600" dirty="0" smtClean="0">
                <a:latin typeface="Franklin Gothic Demi Cond" pitchFamily="34" charset="0"/>
                <a:cs typeface="DaunPenh" pitchFamily="2" charset="0"/>
              </a:rPr>
              <a:t>Gothic; pointed arches; decorative ornamentation on the outside of the building</a:t>
            </a:r>
          </a:p>
          <a:p>
            <a:r>
              <a:rPr lang="en-US" sz="4000" dirty="0" smtClean="0">
                <a:latin typeface="Franklin Gothic Demi Cond" pitchFamily="34" charset="0"/>
                <a:cs typeface="DaunPenh" pitchFamily="2" charset="0"/>
              </a:rPr>
              <a:t>Perpendicular </a:t>
            </a:r>
            <a:r>
              <a:rPr lang="en-US" sz="4000" dirty="0" smtClean="0">
                <a:latin typeface="Franklin Gothic Demi Cond" pitchFamily="34" charset="0"/>
                <a:cs typeface="DaunPenh" pitchFamily="2" charset="0"/>
              </a:rPr>
              <a:t>style</a:t>
            </a:r>
            <a:r>
              <a:rPr lang="en-US" sz="4000" dirty="0" smtClean="0">
                <a:latin typeface="Franklin Gothic Demi Cond" pitchFamily="34" charset="0"/>
                <a:cs typeface="DaunPenh" pitchFamily="2" charset="0"/>
              </a:rPr>
              <a:t>?</a:t>
            </a:r>
          </a:p>
          <a:p>
            <a:r>
              <a:rPr lang="en-US" sz="3600" dirty="0" smtClean="0">
                <a:latin typeface="Franklin Gothic Demi Cond" pitchFamily="34" charset="0"/>
                <a:cs typeface="DaunPenh" pitchFamily="2" charset="0"/>
              </a:rPr>
              <a:t>England </a:t>
            </a:r>
            <a:r>
              <a:rPr lang="en-US" sz="3600" dirty="0" smtClean="0">
                <a:latin typeface="Franklin Gothic Demi Cond" pitchFamily="34" charset="0"/>
                <a:cs typeface="DaunPenh" pitchFamily="2" charset="0"/>
              </a:rPr>
              <a:t>in the Late Gothic period, more vertical buildings and more ornamentation.</a:t>
            </a:r>
            <a:endParaRPr lang="en-US" sz="3600" dirty="0" smtClean="0">
              <a:latin typeface="Franklin Gothic Demi Cond" pitchFamily="34" charset="0"/>
              <a:cs typeface="DaunPenh"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to="" calcmode="lin" valueType="num">
                                      <p:cBhvr>
                                        <p:cTn id="12" dur="1" fill="hold"/>
                                        <p:tgtEl>
                                          <p:spTgt spid="2">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to="" calcmode="lin" valueType="num">
                                      <p:cBhvr>
                                        <p:cTn id="17" dur="1" fill="hold"/>
                                        <p:tgtEl>
                                          <p:spTgt spid="2">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to="" calcmode="lin" valueType="num">
                                      <p:cBhvr>
                                        <p:cTn id="22" dur="1" fill="hold"/>
                                        <p:tgtEl>
                                          <p:spTgt spid="2">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to="" calcmode="lin" valueType="num">
                                      <p:cBhvr>
                                        <p:cTn id="27" dur="1" fill="hold"/>
                                        <p:tgtEl>
                                          <p:spTgt spid="2">
                                            <p:txEl>
                                              <p:pRg st="4" end="4"/>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 to="" calcmode="lin" valueType="num">
                                      <p:cBhvr>
                                        <p:cTn id="32" dur="1" fill="hold"/>
                                        <p:tgtEl>
                                          <p:spTgt spid="2">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p:cNvPicPr>
            <a:picLocks noChangeAspect="1" noChangeArrowheads="1"/>
          </p:cNvPicPr>
          <p:nvPr/>
        </p:nvPicPr>
        <p:blipFill>
          <a:blip r:embed="rId3" cstate="print"/>
          <a:srcRect/>
          <a:stretch>
            <a:fillRect/>
          </a:stretch>
        </p:blipFill>
        <p:spPr bwMode="auto">
          <a:xfrm>
            <a:off x="0" y="1"/>
            <a:ext cx="4648200" cy="6928994"/>
          </a:xfrm>
          <a:prstGeom prst="rect">
            <a:avLst/>
          </a:prstGeom>
          <a:noFill/>
          <a:ln w="9525">
            <a:noFill/>
            <a:miter lim="800000"/>
            <a:headEnd/>
            <a:tailEnd/>
          </a:ln>
        </p:spPr>
      </p:pic>
      <p:sp>
        <p:nvSpPr>
          <p:cNvPr id="3" name="Rectangle 2"/>
          <p:cNvSpPr/>
          <p:nvPr/>
        </p:nvSpPr>
        <p:spPr>
          <a:xfrm>
            <a:off x="4800600" y="609600"/>
            <a:ext cx="4343400" cy="2862322"/>
          </a:xfrm>
          <a:prstGeom prst="rect">
            <a:avLst/>
          </a:prstGeom>
        </p:spPr>
        <p:txBody>
          <a:bodyPr wrap="square">
            <a:spAutoFit/>
          </a:bodyPr>
          <a:lstStyle/>
          <a:p>
            <a:r>
              <a:rPr lang="en-US" sz="3600" dirty="0" smtClean="0">
                <a:solidFill>
                  <a:srgbClr val="99004D"/>
                </a:solidFill>
              </a:rPr>
              <a:t>Amiens Cathedral</a:t>
            </a:r>
            <a:r>
              <a:rPr lang="en-US" sz="3600" dirty="0" smtClean="0">
                <a:solidFill>
                  <a:srgbClr val="99004D"/>
                </a:solidFill>
              </a:rPr>
              <a:t>, </a:t>
            </a:r>
            <a:r>
              <a:rPr lang="en-US" sz="3600" dirty="0" smtClean="0">
                <a:solidFill>
                  <a:srgbClr val="99004D"/>
                </a:solidFill>
              </a:rPr>
              <a:t> Robert De </a:t>
            </a:r>
            <a:r>
              <a:rPr lang="en-US" sz="3600" dirty="0" err="1" smtClean="0">
                <a:solidFill>
                  <a:srgbClr val="99004D"/>
                </a:solidFill>
              </a:rPr>
              <a:t>Luzarches</a:t>
            </a:r>
            <a:r>
              <a:rPr lang="en-US" sz="3600" dirty="0" smtClean="0">
                <a:solidFill>
                  <a:srgbClr val="99004D"/>
                </a:solidFill>
              </a:rPr>
              <a:t>, Thomas De </a:t>
            </a:r>
            <a:r>
              <a:rPr lang="en-US" sz="3600" dirty="0" err="1" smtClean="0">
                <a:solidFill>
                  <a:srgbClr val="99004D"/>
                </a:solidFill>
              </a:rPr>
              <a:t>Cormont</a:t>
            </a:r>
            <a:r>
              <a:rPr lang="en-US" sz="3600" dirty="0" smtClean="0">
                <a:solidFill>
                  <a:srgbClr val="99004D"/>
                </a:solidFill>
              </a:rPr>
              <a:t>, </a:t>
            </a:r>
          </a:p>
          <a:p>
            <a:r>
              <a:rPr lang="en-US" sz="3600" dirty="0" err="1" smtClean="0">
                <a:solidFill>
                  <a:srgbClr val="99004D"/>
                </a:solidFill>
              </a:rPr>
              <a:t>Renaud</a:t>
            </a:r>
            <a:r>
              <a:rPr lang="en-US" sz="3600" dirty="0" smtClean="0">
                <a:solidFill>
                  <a:srgbClr val="99004D"/>
                </a:solidFill>
              </a:rPr>
              <a:t> de </a:t>
            </a:r>
            <a:r>
              <a:rPr lang="en-US" sz="3600" dirty="0" err="1" smtClean="0">
                <a:solidFill>
                  <a:srgbClr val="99004D"/>
                </a:solidFill>
              </a:rPr>
              <a:t>Cormont</a:t>
            </a:r>
            <a:r>
              <a:rPr lang="en-US" sz="3600" dirty="0" smtClean="0">
                <a:solidFill>
                  <a:srgbClr val="99004D"/>
                </a:solidFill>
              </a:rPr>
              <a:t>, </a:t>
            </a:r>
            <a:r>
              <a:rPr lang="en-US" sz="3600" dirty="0" smtClean="0">
                <a:solidFill>
                  <a:srgbClr val="99004D"/>
                </a:solidFill>
              </a:rPr>
              <a:t>1220sSouth </a:t>
            </a:r>
            <a:r>
              <a:rPr lang="en-US" sz="3600" dirty="0" smtClean="0">
                <a:solidFill>
                  <a:srgbClr val="99004D"/>
                </a:solidFill>
              </a:rPr>
              <a:t>View</a:t>
            </a:r>
            <a:endParaRPr lang="en-US" sz="3600" dirty="0">
              <a:solidFill>
                <a:srgbClr val="99004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images.fanpop.com/images/image_uploads/Notre-Dame-in-Paris--France-europe-541813_1600_1200.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3" name="TextBox 2"/>
          <p:cNvSpPr txBox="1"/>
          <p:nvPr/>
        </p:nvSpPr>
        <p:spPr>
          <a:xfrm>
            <a:off x="228600" y="0"/>
            <a:ext cx="3429000" cy="1569660"/>
          </a:xfrm>
          <a:prstGeom prst="rect">
            <a:avLst/>
          </a:prstGeom>
          <a:noFill/>
        </p:spPr>
        <p:txBody>
          <a:bodyPr wrap="square" rtlCol="0">
            <a:spAutoFit/>
          </a:bodyPr>
          <a:lstStyle/>
          <a:p>
            <a:r>
              <a:rPr lang="en-US" sz="3200" dirty="0" smtClean="0"/>
              <a:t>Notre Dame Cathedral,1163-1250, 13</a:t>
            </a:r>
            <a:r>
              <a:rPr lang="en-US" sz="3200" baseline="30000" dirty="0" smtClean="0"/>
              <a:t>th</a:t>
            </a:r>
            <a:r>
              <a:rPr lang="en-US" sz="3200" dirty="0" smtClean="0"/>
              <a:t> Century</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1"/>
            <a:ext cx="4495800" cy="6824744"/>
          </a:xfrm>
          <a:prstGeom prst="rect">
            <a:avLst/>
          </a:prstGeom>
          <a:noFill/>
          <a:ln w="9525">
            <a:noFill/>
            <a:miter lim="800000"/>
            <a:headEnd/>
            <a:tailEnd/>
          </a:ln>
        </p:spPr>
      </p:pic>
      <p:sp>
        <p:nvSpPr>
          <p:cNvPr id="3" name="TextBox 2"/>
          <p:cNvSpPr txBox="1"/>
          <p:nvPr/>
        </p:nvSpPr>
        <p:spPr>
          <a:xfrm>
            <a:off x="4953000" y="2667001"/>
            <a:ext cx="3657600" cy="3477875"/>
          </a:xfrm>
          <a:prstGeom prst="rect">
            <a:avLst/>
          </a:prstGeom>
          <a:noFill/>
        </p:spPr>
        <p:txBody>
          <a:bodyPr wrap="square" rtlCol="0">
            <a:spAutoFit/>
          </a:bodyPr>
          <a:lstStyle/>
          <a:p>
            <a:r>
              <a:rPr lang="en-US" sz="4400" dirty="0" smtClean="0">
                <a:hlinkClick r:id="rId4"/>
              </a:rPr>
              <a:t>Abbot </a:t>
            </a:r>
            <a:r>
              <a:rPr lang="en-US" sz="4400" dirty="0" err="1" smtClean="0">
                <a:hlinkClick r:id="rId4"/>
              </a:rPr>
              <a:t>Suger</a:t>
            </a:r>
            <a:r>
              <a:rPr lang="en-US" sz="4400" dirty="0" smtClean="0">
                <a:hlinkClick r:id="rId4"/>
              </a:rPr>
              <a:t>,</a:t>
            </a:r>
          </a:p>
          <a:p>
            <a:r>
              <a:rPr lang="en-US" sz="4400" dirty="0" smtClean="0">
                <a:hlinkClick r:id="rId4"/>
              </a:rPr>
              <a:t>West façade, </a:t>
            </a:r>
            <a:r>
              <a:rPr lang="en-US" sz="4400" dirty="0" smtClean="0">
                <a:solidFill>
                  <a:srgbClr val="99004D"/>
                </a:solidFill>
                <a:hlinkClick r:id="rId4"/>
              </a:rPr>
              <a:t>Saint-Denis</a:t>
            </a:r>
            <a:r>
              <a:rPr lang="en-US" sz="4400" dirty="0" smtClean="0">
                <a:hlinkClick r:id="rId4"/>
              </a:rPr>
              <a:t>, near Paris, dedicated 1140</a:t>
            </a:r>
            <a:endParaRPr lang="en-US" sz="4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inspiredinfrance.com/userfiles/Reims_cathedral.jpg"/>
          <p:cNvPicPr>
            <a:picLocks noChangeAspect="1" noChangeArrowheads="1"/>
          </p:cNvPicPr>
          <p:nvPr/>
        </p:nvPicPr>
        <p:blipFill>
          <a:blip r:embed="rId3" cstate="print"/>
          <a:srcRect/>
          <a:stretch>
            <a:fillRect/>
          </a:stretch>
        </p:blipFill>
        <p:spPr bwMode="auto">
          <a:xfrm>
            <a:off x="0" y="0"/>
            <a:ext cx="4495800" cy="6871746"/>
          </a:xfrm>
          <a:prstGeom prst="rect">
            <a:avLst/>
          </a:prstGeom>
          <a:noFill/>
        </p:spPr>
      </p:pic>
      <p:sp>
        <p:nvSpPr>
          <p:cNvPr id="6147" name="Rectangle 3"/>
          <p:cNvSpPr>
            <a:spLocks noChangeArrowheads="1"/>
          </p:cNvSpPr>
          <p:nvPr/>
        </p:nvSpPr>
        <p:spPr bwMode="auto">
          <a:xfrm>
            <a:off x="5105400" y="617312"/>
            <a:ext cx="358140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4400" b="0" i="0" u="none" strike="noStrike" cap="none" normalizeH="0" baseline="0" dirty="0" smtClean="0">
                <a:ln>
                  <a:noFill/>
                </a:ln>
                <a:solidFill>
                  <a:schemeClr val="tx1"/>
                </a:solidFill>
                <a:effectLst/>
                <a:latin typeface="Arial" pitchFamily="34" charset="0"/>
                <a:cs typeface="Arial" pitchFamily="34" charset="0"/>
              </a:rPr>
              <a:t>Reims, Cathedral Notre-Dame ; France; 1211-end of 13</a:t>
            </a:r>
            <a:r>
              <a:rPr kumimoji="0" lang="en-US" sz="4400" b="0" i="0" u="none" strike="noStrike" cap="none" normalizeH="0" dirty="0" smtClean="0">
                <a:ln>
                  <a:noFill/>
                </a:ln>
                <a:solidFill>
                  <a:schemeClr val="tx1"/>
                </a:solidFill>
                <a:effectLst/>
                <a:latin typeface="Arial" pitchFamily="34" charset="0"/>
                <a:cs typeface="Arial" pitchFamily="34" charset="0"/>
              </a:rPr>
              <a:t> Century</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  </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pic>
        <p:nvPicPr>
          <p:cNvPr id="6148" name="Picture 4" descr="http://web.kyoto-inet.or.jp/org/orion/icons/bar_g.gif"/>
          <p:cNvPicPr>
            <a:picLocks noChangeAspect="1" noChangeArrowheads="1"/>
          </p:cNvPicPr>
          <p:nvPr/>
        </p:nvPicPr>
        <p:blipFill>
          <a:blip r:embed="rId4"/>
          <a:srcRect/>
          <a:stretch>
            <a:fillRect/>
          </a:stretch>
        </p:blipFill>
        <p:spPr bwMode="auto">
          <a:xfrm>
            <a:off x="0" y="138113"/>
            <a:ext cx="5572125" cy="95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from="(-#ppt_w/2)" to="(#ppt_x)" calcmode="lin" valueType="num">
                                      <p:cBhvr>
                                        <p:cTn id="7" dur="600" fill="hold">
                                          <p:stCondLst>
                                            <p:cond delay="0"/>
                                          </p:stCondLst>
                                        </p:cTn>
                                        <p:tgtEl>
                                          <p:spTgt spid="6147"/>
                                        </p:tgtEl>
                                        <p:attrNameLst>
                                          <p:attrName>ppt_x</p:attrName>
                                        </p:attrNameLst>
                                      </p:cBhvr>
                                    </p:anim>
                                    <p:anim from="0" to="-1.0" calcmode="lin" valueType="num">
                                      <p:cBhvr>
                                        <p:cTn id="8" dur="200" decel="50000" autoRev="1" fill="hold">
                                          <p:stCondLst>
                                            <p:cond delay="600"/>
                                          </p:stCondLst>
                                        </p:cTn>
                                        <p:tgtEl>
                                          <p:spTgt spid="6147"/>
                                        </p:tgtEl>
                                        <p:attrNameLst>
                                          <p:attrName>xshear</p:attrName>
                                        </p:attrNameLst>
                                      </p:cBhvr>
                                    </p:anim>
                                    <p:animScale>
                                      <p:cBhvr>
                                        <p:cTn id="9" dur="200" decel="100000" autoRev="1" fill="hold">
                                          <p:stCondLst>
                                            <p:cond delay="600"/>
                                          </p:stCondLst>
                                        </p:cTn>
                                        <p:tgtEl>
                                          <p:spTgt spid="6147"/>
                                        </p:tgtEl>
                                      </p:cBhvr>
                                      <p:from x="100000" y="100000"/>
                                      <p:to x="80000" y="100000"/>
                                    </p:animScale>
                                    <p:anim by="(#ppt_h/3+#ppt_w*0.1)" calcmode="lin" valueType="num">
                                      <p:cBhvr additive="sum">
                                        <p:cTn id="10" dur="200" decel="100000" autoRev="1" fill="hold">
                                          <p:stCondLst>
                                            <p:cond delay="600"/>
                                          </p:stCondLst>
                                        </p:cTn>
                                        <p:tgtEl>
                                          <p:spTgt spid="614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4.bp.blogspot.com/_9FFDeY1a_ns/S-ZP6iYttmI/AAAAAAAAAiM/TSMHTmGy5l4/s1600/amiens-cathedral-amiens.jpg"/>
          <p:cNvPicPr>
            <a:picLocks noChangeAspect="1" noChangeArrowheads="1"/>
          </p:cNvPicPr>
          <p:nvPr/>
        </p:nvPicPr>
        <p:blipFill>
          <a:blip r:embed="rId3" cstate="print"/>
          <a:srcRect/>
          <a:stretch>
            <a:fillRect/>
          </a:stretch>
        </p:blipFill>
        <p:spPr bwMode="auto">
          <a:xfrm>
            <a:off x="304800" y="0"/>
            <a:ext cx="5135880" cy="6858000"/>
          </a:xfrm>
          <a:prstGeom prst="rect">
            <a:avLst/>
          </a:prstGeom>
          <a:noFill/>
        </p:spPr>
      </p:pic>
      <p:sp>
        <p:nvSpPr>
          <p:cNvPr id="4" name="TextBox 3"/>
          <p:cNvSpPr txBox="1"/>
          <p:nvPr/>
        </p:nvSpPr>
        <p:spPr>
          <a:xfrm>
            <a:off x="5638800" y="1447800"/>
            <a:ext cx="3505200" cy="2862322"/>
          </a:xfrm>
          <a:prstGeom prst="rect">
            <a:avLst/>
          </a:prstGeom>
          <a:noFill/>
        </p:spPr>
        <p:txBody>
          <a:bodyPr wrap="square" rtlCol="0">
            <a:spAutoFit/>
          </a:bodyPr>
          <a:lstStyle/>
          <a:p>
            <a:r>
              <a:rPr lang="en-US" sz="3600" dirty="0" smtClean="0"/>
              <a:t>Amiens Notre Dame Cathedral</a:t>
            </a:r>
          </a:p>
          <a:p>
            <a:r>
              <a:rPr lang="en-US" sz="3600" dirty="0" smtClean="0"/>
              <a:t>Amiens, France  13</a:t>
            </a:r>
            <a:r>
              <a:rPr lang="en-US" sz="3600" baseline="30000" dirty="0" smtClean="0"/>
              <a:t>th</a:t>
            </a:r>
            <a:r>
              <a:rPr lang="en-US" sz="3600" dirty="0" smtClean="0"/>
              <a:t> Century</a:t>
            </a:r>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t771unit3.pbworks.com/f/Annunciation%20and%20Visitation-1.jpg"/>
          <p:cNvPicPr>
            <a:picLocks noChangeAspect="1" noChangeArrowheads="1"/>
          </p:cNvPicPr>
          <p:nvPr/>
        </p:nvPicPr>
        <p:blipFill>
          <a:blip r:embed="rId3" cstate="print"/>
          <a:srcRect/>
          <a:stretch>
            <a:fillRect/>
          </a:stretch>
        </p:blipFill>
        <p:spPr bwMode="auto">
          <a:xfrm>
            <a:off x="37015" y="0"/>
            <a:ext cx="9106985" cy="6858000"/>
          </a:xfrm>
          <a:prstGeom prst="rect">
            <a:avLst/>
          </a:prstGeom>
          <a:noFill/>
        </p:spPr>
      </p:pic>
      <p:sp>
        <p:nvSpPr>
          <p:cNvPr id="3" name="TextBox 2"/>
          <p:cNvSpPr txBox="1"/>
          <p:nvPr/>
        </p:nvSpPr>
        <p:spPr>
          <a:xfrm>
            <a:off x="457200" y="5562600"/>
            <a:ext cx="8686800" cy="1077218"/>
          </a:xfrm>
          <a:prstGeom prst="rect">
            <a:avLst/>
          </a:prstGeom>
          <a:noFill/>
        </p:spPr>
        <p:txBody>
          <a:bodyPr wrap="square" rtlCol="0">
            <a:spAutoFit/>
          </a:bodyPr>
          <a:lstStyle/>
          <a:p>
            <a:r>
              <a:rPr lang="en-US" sz="3200" b="1" dirty="0" smtClean="0">
                <a:solidFill>
                  <a:schemeClr val="bg1"/>
                </a:solidFill>
              </a:rPr>
              <a:t>Visitation, jamb </a:t>
            </a:r>
            <a:r>
              <a:rPr lang="en-US" sz="3200" b="1" dirty="0" smtClean="0">
                <a:solidFill>
                  <a:schemeClr val="bg1"/>
                </a:solidFill>
              </a:rPr>
              <a:t> </a:t>
            </a:r>
            <a:r>
              <a:rPr lang="en-US" sz="3200" b="1" dirty="0" smtClean="0">
                <a:solidFill>
                  <a:schemeClr val="bg1"/>
                </a:solidFill>
              </a:rPr>
              <a:t>statues of central doorway, west </a:t>
            </a:r>
            <a:r>
              <a:rPr lang="en-US" sz="3200" b="1" dirty="0" err="1" smtClean="0">
                <a:solidFill>
                  <a:schemeClr val="bg1"/>
                </a:solidFill>
              </a:rPr>
              <a:t>façade,Reims</a:t>
            </a:r>
            <a:r>
              <a:rPr lang="en-US" sz="3200" b="1" dirty="0" smtClean="0">
                <a:solidFill>
                  <a:schemeClr val="bg1"/>
                </a:solidFill>
              </a:rPr>
              <a:t> Cathedral, Reims, France, c. 1230</a:t>
            </a:r>
            <a:endParaRPr lang="en-US" sz="3200" b="1" dirty="0">
              <a:solidFill>
                <a:schemeClr val="bg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designioustimes.com/wp-content/uploads/2010/07/2986124461_ae92a031fc.jpg"/>
          <p:cNvPicPr>
            <a:picLocks noChangeAspect="1" noChangeArrowheads="1"/>
          </p:cNvPicPr>
          <p:nvPr/>
        </p:nvPicPr>
        <p:blipFill>
          <a:blip r:embed="rId3" cstate="print"/>
          <a:srcRect/>
          <a:stretch>
            <a:fillRect/>
          </a:stretch>
        </p:blipFill>
        <p:spPr bwMode="auto">
          <a:xfrm>
            <a:off x="1" y="0"/>
            <a:ext cx="9038995" cy="6858000"/>
          </a:xfrm>
          <a:prstGeom prst="rect">
            <a:avLst/>
          </a:prstGeom>
          <a:noFill/>
        </p:spPr>
      </p:pic>
      <p:sp>
        <p:nvSpPr>
          <p:cNvPr id="3" name="TextBox 2"/>
          <p:cNvSpPr txBox="1"/>
          <p:nvPr/>
        </p:nvSpPr>
        <p:spPr>
          <a:xfrm>
            <a:off x="4648200" y="0"/>
            <a:ext cx="4267200" cy="1200329"/>
          </a:xfrm>
          <a:prstGeom prst="rect">
            <a:avLst/>
          </a:prstGeom>
          <a:noFill/>
        </p:spPr>
        <p:txBody>
          <a:bodyPr wrap="square" rtlCol="0">
            <a:spAutoFit/>
          </a:bodyPr>
          <a:lstStyle/>
          <a:p>
            <a:r>
              <a:rPr lang="en-US" sz="2400" dirty="0" smtClean="0">
                <a:solidFill>
                  <a:srgbClr val="FF0000"/>
                </a:solidFill>
              </a:rPr>
              <a:t>Beauvais Cathedral , </a:t>
            </a:r>
            <a:endParaRPr lang="en-US" sz="2400" dirty="0" smtClean="0">
              <a:solidFill>
                <a:srgbClr val="FF0000"/>
              </a:solidFill>
            </a:endParaRPr>
          </a:p>
          <a:p>
            <a:r>
              <a:rPr lang="en-US" sz="2400" dirty="0" smtClean="0">
                <a:solidFill>
                  <a:srgbClr val="FF0000"/>
                </a:solidFill>
              </a:rPr>
              <a:t>Beauvais France,</a:t>
            </a:r>
          </a:p>
          <a:p>
            <a:r>
              <a:rPr lang="en-US" sz="2400" dirty="0" smtClean="0">
                <a:solidFill>
                  <a:srgbClr val="FF0000"/>
                </a:solidFill>
              </a:rPr>
              <a:t>1220-1230 Collapsed </a:t>
            </a:r>
            <a:r>
              <a:rPr lang="en-US" sz="2400" dirty="0" smtClean="0">
                <a:solidFill>
                  <a:srgbClr val="FF0000"/>
                </a:solidFill>
              </a:rPr>
              <a:t>in 1284</a:t>
            </a:r>
            <a:endParaRPr 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Virgin of Paris"/>
          <p:cNvPicPr>
            <a:picLocks noChangeAspect="1" noChangeArrowheads="1"/>
          </p:cNvPicPr>
          <p:nvPr/>
        </p:nvPicPr>
        <p:blipFill>
          <a:blip r:embed="rId3" cstate="print"/>
          <a:srcRect/>
          <a:stretch>
            <a:fillRect/>
          </a:stretch>
        </p:blipFill>
        <p:spPr bwMode="auto">
          <a:xfrm>
            <a:off x="381000" y="0"/>
            <a:ext cx="3124200" cy="6858000"/>
          </a:xfrm>
          <a:prstGeom prst="rect">
            <a:avLst/>
          </a:prstGeom>
          <a:noFill/>
        </p:spPr>
      </p:pic>
      <p:sp>
        <p:nvSpPr>
          <p:cNvPr id="3" name="TextBox 2"/>
          <p:cNvSpPr txBox="1"/>
          <p:nvPr/>
        </p:nvSpPr>
        <p:spPr>
          <a:xfrm>
            <a:off x="3733801" y="2667000"/>
            <a:ext cx="5105400" cy="1754326"/>
          </a:xfrm>
          <a:prstGeom prst="rect">
            <a:avLst/>
          </a:prstGeom>
          <a:noFill/>
        </p:spPr>
        <p:txBody>
          <a:bodyPr wrap="square" rtlCol="0">
            <a:spAutoFit/>
          </a:bodyPr>
          <a:lstStyle/>
          <a:p>
            <a:r>
              <a:rPr lang="en-US" sz="3600" i="1" dirty="0" smtClean="0"/>
              <a:t>Virgin of Paris</a:t>
            </a:r>
            <a:r>
              <a:rPr lang="en-US" sz="3600" dirty="0" smtClean="0"/>
              <a:t>, Notre Dame Paris, France, early 14</a:t>
            </a:r>
            <a:r>
              <a:rPr lang="en-US" sz="3600" baseline="30000" dirty="0" smtClean="0"/>
              <a:t>th</a:t>
            </a:r>
            <a:r>
              <a:rPr lang="en-US" sz="3600" dirty="0" smtClean="0"/>
              <a:t> Century</a:t>
            </a:r>
            <a:endParaRPr lang="en-US" sz="36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aasd.k12.wi.us/Staff/lawrencebarbar/Lawrancebarbara/ch18/18-25.jpg"/>
          <p:cNvPicPr>
            <a:picLocks noChangeAspect="1" noChangeArrowheads="1"/>
          </p:cNvPicPr>
          <p:nvPr/>
        </p:nvPicPr>
        <p:blipFill>
          <a:blip r:embed="rId3" cstate="print"/>
          <a:srcRect/>
          <a:stretch>
            <a:fillRect/>
          </a:stretch>
        </p:blipFill>
        <p:spPr bwMode="auto">
          <a:xfrm>
            <a:off x="0" y="0"/>
            <a:ext cx="4114800" cy="6758691"/>
          </a:xfrm>
          <a:prstGeom prst="rect">
            <a:avLst/>
          </a:prstGeom>
          <a:noFill/>
        </p:spPr>
      </p:pic>
      <p:sp>
        <p:nvSpPr>
          <p:cNvPr id="3" name="TextBox 2"/>
          <p:cNvSpPr txBox="1"/>
          <p:nvPr/>
        </p:nvSpPr>
        <p:spPr>
          <a:xfrm>
            <a:off x="4953000" y="1676400"/>
            <a:ext cx="3048000" cy="2062103"/>
          </a:xfrm>
          <a:prstGeom prst="rect">
            <a:avLst/>
          </a:prstGeom>
          <a:noFill/>
        </p:spPr>
        <p:txBody>
          <a:bodyPr wrap="square" rtlCol="0">
            <a:spAutoFit/>
          </a:bodyPr>
          <a:lstStyle/>
          <a:p>
            <a:r>
              <a:rPr lang="en-US" sz="3200" dirty="0" smtClean="0"/>
              <a:t>West façade of </a:t>
            </a:r>
          </a:p>
          <a:p>
            <a:r>
              <a:rPr lang="en-US" sz="3200" dirty="0" smtClean="0"/>
              <a:t>Saint </a:t>
            </a:r>
            <a:r>
              <a:rPr lang="en-US" sz="3200" dirty="0" err="1" smtClean="0"/>
              <a:t>Maclou</a:t>
            </a:r>
            <a:r>
              <a:rPr lang="en-US" sz="3200" dirty="0" smtClean="0"/>
              <a:t>, </a:t>
            </a:r>
          </a:p>
          <a:p>
            <a:r>
              <a:rPr lang="en-US" sz="3200" dirty="0" smtClean="0"/>
              <a:t>Rouen, France, </a:t>
            </a:r>
          </a:p>
          <a:p>
            <a:r>
              <a:rPr lang="en-US" sz="3200" dirty="0" smtClean="0"/>
              <a:t>c. 1500-1512</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6150115"/>
            <a:ext cx="7696200" cy="707886"/>
          </a:xfrm>
          <a:prstGeom prst="rect">
            <a:avLst/>
          </a:prstGeom>
          <a:noFill/>
        </p:spPr>
        <p:txBody>
          <a:bodyPr wrap="square" rtlCol="0">
            <a:spAutoFit/>
          </a:bodyPr>
          <a:lstStyle/>
          <a:p>
            <a:r>
              <a:rPr lang="en-US" sz="4000" dirty="0" smtClean="0">
                <a:solidFill>
                  <a:schemeClr val="accent2">
                    <a:lumMod val="75000"/>
                  </a:schemeClr>
                </a:solidFill>
              </a:rPr>
              <a:t>Ambulatory of St. Denis, 1140</a:t>
            </a:r>
            <a:endParaRPr lang="en-US" sz="4000" dirty="0">
              <a:solidFill>
                <a:schemeClr val="accent2">
                  <a:lumMod val="75000"/>
                </a:schemeClr>
              </a:solidFill>
            </a:endParaRPr>
          </a:p>
        </p:txBody>
      </p:sp>
      <p:pic>
        <p:nvPicPr>
          <p:cNvPr id="2051" name="Picture 3"/>
          <p:cNvPicPr>
            <a:picLocks noChangeAspect="1" noChangeArrowheads="1"/>
          </p:cNvPicPr>
          <p:nvPr/>
        </p:nvPicPr>
        <p:blipFill>
          <a:blip r:embed="rId2" cstate="print"/>
          <a:srcRect/>
          <a:stretch>
            <a:fillRect/>
          </a:stretch>
        </p:blipFill>
        <p:spPr bwMode="auto">
          <a:xfrm>
            <a:off x="0" y="0"/>
            <a:ext cx="9144000" cy="60899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1"/>
            <a:ext cx="6019800" cy="6845773"/>
          </a:xfrm>
          <a:prstGeom prst="rect">
            <a:avLst/>
          </a:prstGeom>
          <a:noFill/>
          <a:ln w="9525">
            <a:noFill/>
            <a:miter lim="800000"/>
            <a:headEnd/>
            <a:tailEnd/>
          </a:ln>
        </p:spPr>
      </p:pic>
      <p:sp>
        <p:nvSpPr>
          <p:cNvPr id="3" name="TextBox 2"/>
          <p:cNvSpPr txBox="1"/>
          <p:nvPr/>
        </p:nvSpPr>
        <p:spPr>
          <a:xfrm>
            <a:off x="6139653" y="3048000"/>
            <a:ext cx="3004349" cy="1569660"/>
          </a:xfrm>
          <a:prstGeom prst="rect">
            <a:avLst/>
          </a:prstGeom>
          <a:noFill/>
        </p:spPr>
        <p:txBody>
          <a:bodyPr wrap="none" rtlCol="0">
            <a:spAutoFit/>
          </a:bodyPr>
          <a:lstStyle/>
          <a:p>
            <a:pPr algn="ctr"/>
            <a:r>
              <a:rPr lang="en-US" sz="4800" dirty="0" smtClean="0">
                <a:solidFill>
                  <a:schemeClr val="accent2">
                    <a:lumMod val="75000"/>
                  </a:schemeClr>
                </a:solidFill>
              </a:rPr>
              <a:t>Diagram of</a:t>
            </a:r>
          </a:p>
          <a:p>
            <a:pPr algn="ctr"/>
            <a:r>
              <a:rPr lang="en-US" sz="4800" dirty="0" smtClean="0">
                <a:solidFill>
                  <a:schemeClr val="accent2">
                    <a:lumMod val="75000"/>
                  </a:schemeClr>
                </a:solidFill>
              </a:rPr>
              <a:t>Rib Vault</a:t>
            </a:r>
            <a:endParaRPr lang="en-US" sz="4800"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838200" y="0"/>
            <a:ext cx="10953751" cy="6858000"/>
          </a:xfrm>
          <a:prstGeom prst="rect">
            <a:avLst/>
          </a:prstGeom>
          <a:noFill/>
          <a:ln w="9525">
            <a:noFill/>
            <a:miter lim="800000"/>
            <a:headEnd/>
            <a:tailEnd/>
          </a:ln>
        </p:spPr>
      </p:pic>
      <p:sp>
        <p:nvSpPr>
          <p:cNvPr id="4" name="TextBox 3"/>
          <p:cNvSpPr txBox="1"/>
          <p:nvPr/>
        </p:nvSpPr>
        <p:spPr>
          <a:xfrm>
            <a:off x="4114802" y="304800"/>
            <a:ext cx="684803" cy="369332"/>
          </a:xfrm>
          <a:prstGeom prst="rect">
            <a:avLst/>
          </a:prstGeom>
          <a:noFill/>
        </p:spPr>
        <p:txBody>
          <a:bodyPr wrap="none" rtlCol="0">
            <a:spAutoFit/>
          </a:bodyPr>
          <a:lstStyle/>
          <a:p>
            <a:r>
              <a:rPr lang="en-US" b="1" dirty="0" smtClean="0">
                <a:solidFill>
                  <a:srgbClr val="663300"/>
                </a:solidFill>
              </a:rPr>
              <a:t>Nave</a:t>
            </a:r>
            <a:endParaRPr lang="en-US" b="1" dirty="0">
              <a:solidFill>
                <a:srgbClr val="663300"/>
              </a:solidFill>
            </a:endParaRPr>
          </a:p>
        </p:txBody>
      </p:sp>
      <p:cxnSp>
        <p:nvCxnSpPr>
          <p:cNvPr id="5" name="Straight Arrow Connector 4"/>
          <p:cNvCxnSpPr/>
          <p:nvPr/>
        </p:nvCxnSpPr>
        <p:spPr>
          <a:xfrm rot="5400000">
            <a:off x="3238500" y="1562100"/>
            <a:ext cx="2133600" cy="2286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781801" y="1219200"/>
            <a:ext cx="2069797" cy="369332"/>
          </a:xfrm>
          <a:prstGeom prst="rect">
            <a:avLst/>
          </a:prstGeom>
          <a:noFill/>
        </p:spPr>
        <p:txBody>
          <a:bodyPr wrap="none" rtlCol="0">
            <a:spAutoFit/>
          </a:bodyPr>
          <a:lstStyle/>
          <a:p>
            <a:r>
              <a:rPr lang="en-US" b="1" dirty="0" smtClean="0">
                <a:solidFill>
                  <a:srgbClr val="663300"/>
                </a:solidFill>
              </a:rPr>
              <a:t>Radiating Chapels </a:t>
            </a:r>
            <a:endParaRPr lang="en-US" b="1" dirty="0">
              <a:solidFill>
                <a:srgbClr val="663300"/>
              </a:solidFill>
            </a:endParaRPr>
          </a:p>
        </p:txBody>
      </p:sp>
      <p:cxnSp>
        <p:nvCxnSpPr>
          <p:cNvPr id="8" name="Straight Arrow Connector 7"/>
          <p:cNvCxnSpPr/>
          <p:nvPr/>
        </p:nvCxnSpPr>
        <p:spPr>
          <a:xfrm rot="5400000">
            <a:off x="4648200" y="2514600"/>
            <a:ext cx="3810000" cy="18288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a:off x="5372100" y="2933700"/>
            <a:ext cx="3429000" cy="7620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5981700" y="2857500"/>
            <a:ext cx="2819400" cy="1524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 y="4648200"/>
            <a:ext cx="761747" cy="369332"/>
          </a:xfrm>
          <a:prstGeom prst="rect">
            <a:avLst/>
          </a:prstGeom>
          <a:noFill/>
        </p:spPr>
        <p:txBody>
          <a:bodyPr wrap="none" rtlCol="0">
            <a:spAutoFit/>
          </a:bodyPr>
          <a:lstStyle/>
          <a:p>
            <a:r>
              <a:rPr lang="en-US" b="1" dirty="0" smtClean="0">
                <a:solidFill>
                  <a:srgbClr val="663300"/>
                </a:solidFill>
              </a:rPr>
              <a:t>Aisles</a:t>
            </a:r>
            <a:endParaRPr lang="en-US" b="1" dirty="0">
              <a:solidFill>
                <a:srgbClr val="663300"/>
              </a:solidFill>
            </a:endParaRPr>
          </a:p>
        </p:txBody>
      </p:sp>
      <p:cxnSp>
        <p:nvCxnSpPr>
          <p:cNvPr id="19" name="Straight Arrow Connector 18"/>
          <p:cNvCxnSpPr/>
          <p:nvPr/>
        </p:nvCxnSpPr>
        <p:spPr>
          <a:xfrm flipV="1">
            <a:off x="381000" y="2743200"/>
            <a:ext cx="2590800" cy="20574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04800" y="2438400"/>
            <a:ext cx="4724400" cy="23622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04800" y="2590800"/>
            <a:ext cx="1052532" cy="369332"/>
          </a:xfrm>
          <a:prstGeom prst="rect">
            <a:avLst/>
          </a:prstGeom>
          <a:noFill/>
        </p:spPr>
        <p:txBody>
          <a:bodyPr wrap="none" rtlCol="0">
            <a:spAutoFit/>
          </a:bodyPr>
          <a:lstStyle/>
          <a:p>
            <a:r>
              <a:rPr lang="en-US" b="1" dirty="0" smtClean="0">
                <a:solidFill>
                  <a:srgbClr val="663300"/>
                </a:solidFill>
              </a:rPr>
              <a:t>Crossing</a:t>
            </a:r>
            <a:endParaRPr lang="en-US" b="1" dirty="0">
              <a:solidFill>
                <a:srgbClr val="663300"/>
              </a:solidFill>
            </a:endParaRPr>
          </a:p>
        </p:txBody>
      </p:sp>
      <p:cxnSp>
        <p:nvCxnSpPr>
          <p:cNvPr id="26" name="Straight Arrow Connector 25"/>
          <p:cNvCxnSpPr/>
          <p:nvPr/>
        </p:nvCxnSpPr>
        <p:spPr>
          <a:xfrm>
            <a:off x="1295400" y="2819400"/>
            <a:ext cx="3581400"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57202" y="3733800"/>
            <a:ext cx="761747" cy="369332"/>
          </a:xfrm>
          <a:prstGeom prst="rect">
            <a:avLst/>
          </a:prstGeom>
          <a:noFill/>
        </p:spPr>
        <p:txBody>
          <a:bodyPr wrap="none" rtlCol="0">
            <a:spAutoFit/>
          </a:bodyPr>
          <a:lstStyle/>
          <a:p>
            <a:r>
              <a:rPr lang="en-US" b="1" dirty="0" smtClean="0">
                <a:solidFill>
                  <a:srgbClr val="663300"/>
                </a:solidFill>
              </a:rPr>
              <a:t>Choir</a:t>
            </a:r>
            <a:endParaRPr lang="en-US" b="1" dirty="0">
              <a:solidFill>
                <a:srgbClr val="663300"/>
              </a:solidFill>
            </a:endParaRPr>
          </a:p>
        </p:txBody>
      </p:sp>
      <p:cxnSp>
        <p:nvCxnSpPr>
          <p:cNvPr id="30" name="Straight Arrow Connector 29"/>
          <p:cNvCxnSpPr/>
          <p:nvPr/>
        </p:nvCxnSpPr>
        <p:spPr>
          <a:xfrm flipV="1">
            <a:off x="1143000" y="3887788"/>
            <a:ext cx="4343400" cy="7461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0" y="228600"/>
            <a:ext cx="1409360" cy="369332"/>
          </a:xfrm>
          <a:prstGeom prst="rect">
            <a:avLst/>
          </a:prstGeom>
          <a:noFill/>
        </p:spPr>
        <p:txBody>
          <a:bodyPr wrap="none" rtlCol="0">
            <a:spAutoFit/>
          </a:bodyPr>
          <a:lstStyle/>
          <a:p>
            <a:r>
              <a:rPr lang="en-US" b="1" dirty="0" smtClean="0">
                <a:solidFill>
                  <a:srgbClr val="663300"/>
                </a:solidFill>
              </a:rPr>
              <a:t>Rib vaulting</a:t>
            </a:r>
            <a:endParaRPr lang="en-US" b="1" dirty="0">
              <a:solidFill>
                <a:srgbClr val="663300"/>
              </a:solidFill>
            </a:endParaRPr>
          </a:p>
        </p:txBody>
      </p:sp>
      <p:cxnSp>
        <p:nvCxnSpPr>
          <p:cNvPr id="36" name="Straight Arrow Connector 35"/>
          <p:cNvCxnSpPr/>
          <p:nvPr/>
        </p:nvCxnSpPr>
        <p:spPr>
          <a:xfrm>
            <a:off x="1371600" y="457200"/>
            <a:ext cx="2057400" cy="4572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381000" y="5791200"/>
            <a:ext cx="1447832" cy="369332"/>
          </a:xfrm>
          <a:prstGeom prst="rect">
            <a:avLst/>
          </a:prstGeom>
          <a:noFill/>
        </p:spPr>
        <p:txBody>
          <a:bodyPr wrap="none" rtlCol="0">
            <a:spAutoFit/>
          </a:bodyPr>
          <a:lstStyle/>
          <a:p>
            <a:r>
              <a:rPr lang="en-US" b="1" dirty="0" smtClean="0">
                <a:solidFill>
                  <a:srgbClr val="663300"/>
                </a:solidFill>
              </a:rPr>
              <a:t>Ambulatory </a:t>
            </a:r>
            <a:endParaRPr lang="en-US" b="1" dirty="0">
              <a:solidFill>
                <a:srgbClr val="663300"/>
              </a:solidFill>
            </a:endParaRPr>
          </a:p>
        </p:txBody>
      </p:sp>
      <p:cxnSp>
        <p:nvCxnSpPr>
          <p:cNvPr id="45" name="Straight Arrow Connector 44"/>
          <p:cNvCxnSpPr>
            <a:endCxn id="49" idx="3"/>
          </p:cNvCxnSpPr>
          <p:nvPr/>
        </p:nvCxnSpPr>
        <p:spPr>
          <a:xfrm flipV="1">
            <a:off x="1752600" y="4799046"/>
            <a:ext cx="3516085" cy="114455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9" name="Freeform 48"/>
          <p:cNvSpPr/>
          <p:nvPr/>
        </p:nvSpPr>
        <p:spPr>
          <a:xfrm>
            <a:off x="4876801" y="3810001"/>
            <a:ext cx="1735495" cy="1123724"/>
          </a:xfrm>
          <a:custGeom>
            <a:avLst/>
            <a:gdLst>
              <a:gd name="connsiteX0" fmla="*/ 0 w 1735494"/>
              <a:gd name="connsiteY0" fmla="*/ 615820 h 1123724"/>
              <a:gd name="connsiteX1" fmla="*/ 186612 w 1735494"/>
              <a:gd name="connsiteY1" fmla="*/ 727788 h 1123724"/>
              <a:gd name="connsiteX2" fmla="*/ 261257 w 1735494"/>
              <a:gd name="connsiteY2" fmla="*/ 839755 h 1123724"/>
              <a:gd name="connsiteX3" fmla="*/ 391885 w 1735494"/>
              <a:gd name="connsiteY3" fmla="*/ 989045 h 1123724"/>
              <a:gd name="connsiteX4" fmla="*/ 503853 w 1735494"/>
              <a:gd name="connsiteY4" fmla="*/ 1026367 h 1123724"/>
              <a:gd name="connsiteX5" fmla="*/ 559836 w 1735494"/>
              <a:gd name="connsiteY5" fmla="*/ 1045028 h 1123724"/>
              <a:gd name="connsiteX6" fmla="*/ 989045 w 1735494"/>
              <a:gd name="connsiteY6" fmla="*/ 1082351 h 1123724"/>
              <a:gd name="connsiteX7" fmla="*/ 1287624 w 1735494"/>
              <a:gd name="connsiteY7" fmla="*/ 1082351 h 1123724"/>
              <a:gd name="connsiteX8" fmla="*/ 1436914 w 1735494"/>
              <a:gd name="connsiteY8" fmla="*/ 1045028 h 1123724"/>
              <a:gd name="connsiteX9" fmla="*/ 1492898 w 1735494"/>
              <a:gd name="connsiteY9" fmla="*/ 1007706 h 1123724"/>
              <a:gd name="connsiteX10" fmla="*/ 1567543 w 1735494"/>
              <a:gd name="connsiteY10" fmla="*/ 933061 h 1123724"/>
              <a:gd name="connsiteX11" fmla="*/ 1623526 w 1735494"/>
              <a:gd name="connsiteY11" fmla="*/ 821094 h 1123724"/>
              <a:gd name="connsiteX12" fmla="*/ 1660849 w 1735494"/>
              <a:gd name="connsiteY12" fmla="*/ 709126 h 1123724"/>
              <a:gd name="connsiteX13" fmla="*/ 1698171 w 1735494"/>
              <a:gd name="connsiteY13" fmla="*/ 597159 h 1123724"/>
              <a:gd name="connsiteX14" fmla="*/ 1716832 w 1735494"/>
              <a:gd name="connsiteY14" fmla="*/ 541175 h 1123724"/>
              <a:gd name="connsiteX15" fmla="*/ 1735494 w 1735494"/>
              <a:gd name="connsiteY15" fmla="*/ 447869 h 1123724"/>
              <a:gd name="connsiteX16" fmla="*/ 1716832 w 1735494"/>
              <a:gd name="connsiteY16" fmla="*/ 205273 h 1123724"/>
              <a:gd name="connsiteX17" fmla="*/ 1698171 w 1735494"/>
              <a:gd name="connsiteY17" fmla="*/ 149290 h 1123724"/>
              <a:gd name="connsiteX18" fmla="*/ 1604865 w 1735494"/>
              <a:gd name="connsiteY18" fmla="*/ 74645 h 1123724"/>
              <a:gd name="connsiteX19" fmla="*/ 1530220 w 1735494"/>
              <a:gd name="connsiteY19" fmla="*/ 0 h 112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35494" h="1123724">
                <a:moveTo>
                  <a:pt x="0" y="615820"/>
                </a:moveTo>
                <a:cubicBezTo>
                  <a:pt x="96253" y="647905"/>
                  <a:pt x="128061" y="639962"/>
                  <a:pt x="186612" y="727788"/>
                </a:cubicBezTo>
                <a:lnTo>
                  <a:pt x="261257" y="839755"/>
                </a:lnTo>
                <a:cubicBezTo>
                  <a:pt x="291171" y="884625"/>
                  <a:pt x="345098" y="973450"/>
                  <a:pt x="391885" y="989045"/>
                </a:cubicBezTo>
                <a:lnTo>
                  <a:pt x="503853" y="1026367"/>
                </a:lnTo>
                <a:cubicBezTo>
                  <a:pt x="522514" y="1032587"/>
                  <a:pt x="540216" y="1043626"/>
                  <a:pt x="559836" y="1045028"/>
                </a:cubicBezTo>
                <a:cubicBezTo>
                  <a:pt x="877279" y="1067703"/>
                  <a:pt x="734320" y="1054049"/>
                  <a:pt x="989045" y="1082351"/>
                </a:cubicBezTo>
                <a:cubicBezTo>
                  <a:pt x="1113165" y="1123724"/>
                  <a:pt x="1061722" y="1114623"/>
                  <a:pt x="1287624" y="1082351"/>
                </a:cubicBezTo>
                <a:cubicBezTo>
                  <a:pt x="1338403" y="1075097"/>
                  <a:pt x="1436914" y="1045028"/>
                  <a:pt x="1436914" y="1045028"/>
                </a:cubicBezTo>
                <a:cubicBezTo>
                  <a:pt x="1455575" y="1032587"/>
                  <a:pt x="1475869" y="1022302"/>
                  <a:pt x="1492898" y="1007706"/>
                </a:cubicBezTo>
                <a:cubicBezTo>
                  <a:pt x="1519615" y="984806"/>
                  <a:pt x="1567543" y="933061"/>
                  <a:pt x="1567543" y="933061"/>
                </a:cubicBezTo>
                <a:cubicBezTo>
                  <a:pt x="1635597" y="728896"/>
                  <a:pt x="1527063" y="1038135"/>
                  <a:pt x="1623526" y="821094"/>
                </a:cubicBezTo>
                <a:cubicBezTo>
                  <a:pt x="1639504" y="785143"/>
                  <a:pt x="1648408" y="746449"/>
                  <a:pt x="1660849" y="709126"/>
                </a:cubicBezTo>
                <a:lnTo>
                  <a:pt x="1698171" y="597159"/>
                </a:lnTo>
                <a:cubicBezTo>
                  <a:pt x="1704391" y="578498"/>
                  <a:pt x="1712974" y="560464"/>
                  <a:pt x="1716832" y="541175"/>
                </a:cubicBezTo>
                <a:lnTo>
                  <a:pt x="1735494" y="447869"/>
                </a:lnTo>
                <a:cubicBezTo>
                  <a:pt x="1729273" y="367004"/>
                  <a:pt x="1726892" y="285751"/>
                  <a:pt x="1716832" y="205273"/>
                </a:cubicBezTo>
                <a:cubicBezTo>
                  <a:pt x="1714392" y="185754"/>
                  <a:pt x="1708291" y="166157"/>
                  <a:pt x="1698171" y="149290"/>
                </a:cubicBezTo>
                <a:cubicBezTo>
                  <a:pt x="1675749" y="111919"/>
                  <a:pt x="1636279" y="101571"/>
                  <a:pt x="1604865" y="74645"/>
                </a:cubicBezTo>
                <a:cubicBezTo>
                  <a:pt x="1578148" y="51745"/>
                  <a:pt x="1530220" y="0"/>
                  <a:pt x="1530220" y="0"/>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TextBox 49"/>
          <p:cNvSpPr txBox="1"/>
          <p:nvPr/>
        </p:nvSpPr>
        <p:spPr>
          <a:xfrm>
            <a:off x="5562600" y="457200"/>
            <a:ext cx="1154996" cy="369332"/>
          </a:xfrm>
          <a:prstGeom prst="rect">
            <a:avLst/>
          </a:prstGeom>
          <a:noFill/>
        </p:spPr>
        <p:txBody>
          <a:bodyPr wrap="none" rtlCol="0">
            <a:spAutoFit/>
          </a:bodyPr>
          <a:lstStyle/>
          <a:p>
            <a:r>
              <a:rPr lang="en-US" b="1" dirty="0" smtClean="0">
                <a:solidFill>
                  <a:srgbClr val="663300"/>
                </a:solidFill>
              </a:rPr>
              <a:t>Transepts</a:t>
            </a:r>
            <a:endParaRPr lang="en-US" b="1" dirty="0">
              <a:solidFill>
                <a:srgbClr val="663300"/>
              </a:solidFill>
            </a:endParaRPr>
          </a:p>
        </p:txBody>
      </p:sp>
      <p:cxnSp>
        <p:nvCxnSpPr>
          <p:cNvPr id="51" name="Straight Arrow Connector 50"/>
          <p:cNvCxnSpPr/>
          <p:nvPr/>
        </p:nvCxnSpPr>
        <p:spPr>
          <a:xfrm rot="5400000">
            <a:off x="4915695" y="1866107"/>
            <a:ext cx="2057400"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5400000">
            <a:off x="3162300" y="1028700"/>
            <a:ext cx="2971800" cy="2590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8077200" y="1905001"/>
            <a:ext cx="1676400" cy="646331"/>
          </a:xfrm>
          <a:prstGeom prst="rect">
            <a:avLst/>
          </a:prstGeom>
          <a:noFill/>
        </p:spPr>
        <p:txBody>
          <a:bodyPr wrap="square" rtlCol="0">
            <a:spAutoFit/>
          </a:bodyPr>
          <a:lstStyle/>
          <a:p>
            <a:r>
              <a:rPr lang="en-US" b="1" dirty="0" smtClean="0">
                <a:solidFill>
                  <a:schemeClr val="accent5">
                    <a:lumMod val="25000"/>
                  </a:schemeClr>
                </a:solidFill>
              </a:rPr>
              <a:t>Transverse vaulting</a:t>
            </a:r>
            <a:endParaRPr lang="en-US" b="1" dirty="0">
              <a:solidFill>
                <a:schemeClr val="accent5">
                  <a:lumMod val="25000"/>
                </a:schemeClr>
              </a:solidFill>
            </a:endParaRPr>
          </a:p>
        </p:txBody>
      </p:sp>
      <p:cxnSp>
        <p:nvCxnSpPr>
          <p:cNvPr id="34" name="Straight Arrow Connector 33"/>
          <p:cNvCxnSpPr>
            <a:stCxn id="32" idx="1"/>
          </p:cNvCxnSpPr>
          <p:nvPr/>
        </p:nvCxnSpPr>
        <p:spPr>
          <a:xfrm rot="10800000" flipV="1">
            <a:off x="5486400" y="2228166"/>
            <a:ext cx="2590800" cy="515033"/>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nodeType="click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770" decel="100000"/>
                                        <p:tgtEl>
                                          <p:spTgt spid="54"/>
                                        </p:tgtEl>
                                      </p:cBhvr>
                                    </p:animEffect>
                                    <p:animScale>
                                      <p:cBhvr>
                                        <p:cTn id="19" dur="770" decel="100000"/>
                                        <p:tgtEl>
                                          <p:spTgt spid="54"/>
                                        </p:tgtEl>
                                      </p:cBhvr>
                                      <p:from x="10000" y="10000"/>
                                      <p:to x="200000" y="450000"/>
                                    </p:animScale>
                                    <p:animScale>
                                      <p:cBhvr>
                                        <p:cTn id="20" dur="1230" accel="100000" fill="hold">
                                          <p:stCondLst>
                                            <p:cond delay="770"/>
                                          </p:stCondLst>
                                        </p:cTn>
                                        <p:tgtEl>
                                          <p:spTgt spid="54"/>
                                        </p:tgtEl>
                                      </p:cBhvr>
                                      <p:from x="200000" y="450000"/>
                                      <p:to x="100000" y="100000"/>
                                    </p:animScale>
                                    <p:set>
                                      <p:cBhvr>
                                        <p:cTn id="21" dur="770" fill="hold"/>
                                        <p:tgtEl>
                                          <p:spTgt spid="54"/>
                                        </p:tgtEl>
                                        <p:attrNameLst>
                                          <p:attrName>ppt_x</p:attrName>
                                        </p:attrNameLst>
                                      </p:cBhvr>
                                      <p:to>
                                        <p:strVal val="(0.5)"/>
                                      </p:to>
                                    </p:set>
                                    <p:anim from="(0.5)" to="(#ppt_x)" calcmode="lin" valueType="num">
                                      <p:cBhvr>
                                        <p:cTn id="22" dur="1230" accel="100000" fill="hold">
                                          <p:stCondLst>
                                            <p:cond delay="770"/>
                                          </p:stCondLst>
                                        </p:cTn>
                                        <p:tgtEl>
                                          <p:spTgt spid="54"/>
                                        </p:tgtEl>
                                        <p:attrNameLst>
                                          <p:attrName>ppt_x</p:attrName>
                                        </p:attrNameLst>
                                      </p:cBhvr>
                                    </p:anim>
                                    <p:set>
                                      <p:cBhvr>
                                        <p:cTn id="23" dur="770" fill="hold"/>
                                        <p:tgtEl>
                                          <p:spTgt spid="54"/>
                                        </p:tgtEl>
                                        <p:attrNameLst>
                                          <p:attrName>ppt_y</p:attrName>
                                        </p:attrNameLst>
                                      </p:cBhvr>
                                      <p:to>
                                        <p:strVal val="(#ppt_y+0.4)"/>
                                      </p:to>
                                    </p:set>
                                    <p:anim from="(#ppt_y+0.4)" to="(#ppt_y)" calcmode="lin" valueType="num">
                                      <p:cBhvr>
                                        <p:cTn id="24" dur="1230" accel="100000" fill="hold">
                                          <p:stCondLst>
                                            <p:cond delay="770"/>
                                          </p:stCondLst>
                                        </p:cTn>
                                        <p:tgtEl>
                                          <p:spTgt spid="54"/>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51" presetClass="entr" presetSubtype="0"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770" decel="100000"/>
                                        <p:tgtEl>
                                          <p:spTgt spid="34"/>
                                        </p:tgtEl>
                                      </p:cBhvr>
                                    </p:animEffect>
                                    <p:animScale>
                                      <p:cBhvr>
                                        <p:cTn id="30" dur="770" decel="100000"/>
                                        <p:tgtEl>
                                          <p:spTgt spid="34"/>
                                        </p:tgtEl>
                                      </p:cBhvr>
                                      <p:from x="10000" y="10000"/>
                                      <p:to x="200000" y="450000"/>
                                    </p:animScale>
                                    <p:animScale>
                                      <p:cBhvr>
                                        <p:cTn id="31" dur="1230" accel="100000" fill="hold">
                                          <p:stCondLst>
                                            <p:cond delay="770"/>
                                          </p:stCondLst>
                                        </p:cTn>
                                        <p:tgtEl>
                                          <p:spTgt spid="34"/>
                                        </p:tgtEl>
                                      </p:cBhvr>
                                      <p:from x="200000" y="450000"/>
                                      <p:to x="100000" y="100000"/>
                                    </p:animScale>
                                    <p:set>
                                      <p:cBhvr>
                                        <p:cTn id="32" dur="770" fill="hold"/>
                                        <p:tgtEl>
                                          <p:spTgt spid="34"/>
                                        </p:tgtEl>
                                        <p:attrNameLst>
                                          <p:attrName>ppt_x</p:attrName>
                                        </p:attrNameLst>
                                      </p:cBhvr>
                                      <p:to>
                                        <p:strVal val="(0.5)"/>
                                      </p:to>
                                    </p:set>
                                    <p:anim from="(0.5)" to="(#ppt_x)" calcmode="lin" valueType="num">
                                      <p:cBhvr>
                                        <p:cTn id="33" dur="1230" accel="100000" fill="hold">
                                          <p:stCondLst>
                                            <p:cond delay="770"/>
                                          </p:stCondLst>
                                        </p:cTn>
                                        <p:tgtEl>
                                          <p:spTgt spid="34"/>
                                        </p:tgtEl>
                                        <p:attrNameLst>
                                          <p:attrName>ppt_x</p:attrName>
                                        </p:attrNameLst>
                                      </p:cBhvr>
                                    </p:anim>
                                    <p:set>
                                      <p:cBhvr>
                                        <p:cTn id="34" dur="770" fill="hold"/>
                                        <p:tgtEl>
                                          <p:spTgt spid="34"/>
                                        </p:tgtEl>
                                        <p:attrNameLst>
                                          <p:attrName>ppt_y</p:attrName>
                                        </p:attrNameLst>
                                      </p:cBhvr>
                                      <p:to>
                                        <p:strVal val="(#ppt_y+0.4)"/>
                                      </p:to>
                                    </p:set>
                                    <p:anim from="(#ppt_y+0.4)" to="(#ppt_y)" calcmode="lin" valueType="num">
                                      <p:cBhvr>
                                        <p:cTn id="35" dur="1230" accel="100000" fill="hold">
                                          <p:stCondLst>
                                            <p:cond delay="770"/>
                                          </p:stCondLst>
                                        </p:cTn>
                                        <p:tgtEl>
                                          <p:spTgt spid="34"/>
                                        </p:tgtEl>
                                        <p:attrNameLst>
                                          <p:attrName>ppt_y</p:attrName>
                                        </p:attrNameLst>
                                      </p:cBhvr>
                                    </p:anim>
                                  </p:childTnLst>
                                </p:cTn>
                              </p:par>
                            </p:childTnLst>
                          </p:cTn>
                        </p:par>
                      </p:childTnLst>
                    </p:cTn>
                  </p:par>
                  <p:par>
                    <p:cTn id="36" fill="hold">
                      <p:stCondLst>
                        <p:cond delay="indefinite"/>
                      </p:stCondLst>
                      <p:childTnLst>
                        <p:par>
                          <p:cTn id="37" fill="hold">
                            <p:stCondLst>
                              <p:cond delay="0"/>
                            </p:stCondLst>
                            <p:childTnLst>
                              <p:par>
                                <p:cTn id="38" presetID="51" presetClass="entr" presetSubtype="0"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770" decel="100000"/>
                                        <p:tgtEl>
                                          <p:spTgt spid="8"/>
                                        </p:tgtEl>
                                      </p:cBhvr>
                                    </p:animEffect>
                                    <p:animScale>
                                      <p:cBhvr>
                                        <p:cTn id="41" dur="770" decel="100000"/>
                                        <p:tgtEl>
                                          <p:spTgt spid="8"/>
                                        </p:tgtEl>
                                      </p:cBhvr>
                                      <p:from x="10000" y="10000"/>
                                      <p:to x="200000" y="450000"/>
                                    </p:animScale>
                                    <p:animScale>
                                      <p:cBhvr>
                                        <p:cTn id="42" dur="1230" accel="100000" fill="hold">
                                          <p:stCondLst>
                                            <p:cond delay="770"/>
                                          </p:stCondLst>
                                        </p:cTn>
                                        <p:tgtEl>
                                          <p:spTgt spid="8"/>
                                        </p:tgtEl>
                                      </p:cBhvr>
                                      <p:from x="200000" y="450000"/>
                                      <p:to x="100000" y="100000"/>
                                    </p:animScale>
                                    <p:set>
                                      <p:cBhvr>
                                        <p:cTn id="43" dur="770" fill="hold"/>
                                        <p:tgtEl>
                                          <p:spTgt spid="8"/>
                                        </p:tgtEl>
                                        <p:attrNameLst>
                                          <p:attrName>ppt_x</p:attrName>
                                        </p:attrNameLst>
                                      </p:cBhvr>
                                      <p:to>
                                        <p:strVal val="(0.5)"/>
                                      </p:to>
                                    </p:set>
                                    <p:anim from="(0.5)" to="(#ppt_x)" calcmode="lin" valueType="num">
                                      <p:cBhvr>
                                        <p:cTn id="44" dur="1230" accel="100000" fill="hold">
                                          <p:stCondLst>
                                            <p:cond delay="770"/>
                                          </p:stCondLst>
                                        </p:cTn>
                                        <p:tgtEl>
                                          <p:spTgt spid="8"/>
                                        </p:tgtEl>
                                        <p:attrNameLst>
                                          <p:attrName>ppt_x</p:attrName>
                                        </p:attrNameLst>
                                      </p:cBhvr>
                                    </p:anim>
                                    <p:set>
                                      <p:cBhvr>
                                        <p:cTn id="45" dur="770" fill="hold"/>
                                        <p:tgtEl>
                                          <p:spTgt spid="8"/>
                                        </p:tgtEl>
                                        <p:attrNameLst>
                                          <p:attrName>ppt_y</p:attrName>
                                        </p:attrNameLst>
                                      </p:cBhvr>
                                      <p:to>
                                        <p:strVal val="(#ppt_y+0.4)"/>
                                      </p:to>
                                    </p:set>
                                    <p:anim from="(#ppt_y+0.4)" to="(#ppt_y)" calcmode="lin" valueType="num">
                                      <p:cBhvr>
                                        <p:cTn id="46" dur="1230" accel="100000" fill="hold">
                                          <p:stCondLst>
                                            <p:cond delay="770"/>
                                          </p:stCondLst>
                                        </p:cTn>
                                        <p:tgtEl>
                                          <p:spTgt spid="8"/>
                                        </p:tgtEl>
                                        <p:attrNameLst>
                                          <p:attrName>ppt_y</p:attrName>
                                        </p:attrNameLst>
                                      </p:cBhvr>
                                    </p:anim>
                                  </p:childTnLst>
                                </p:cTn>
                              </p:par>
                            </p:childTnLst>
                          </p:cTn>
                        </p:par>
                      </p:childTnLst>
                    </p:cTn>
                  </p:par>
                  <p:par>
                    <p:cTn id="47" fill="hold">
                      <p:stCondLst>
                        <p:cond delay="indefinite"/>
                      </p:stCondLst>
                      <p:childTnLst>
                        <p:par>
                          <p:cTn id="48" fill="hold">
                            <p:stCondLst>
                              <p:cond delay="0"/>
                            </p:stCondLst>
                            <p:childTnLst>
                              <p:par>
                                <p:cTn id="49" presetID="51" presetClass="entr" presetSubtype="0"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770" decel="100000"/>
                                        <p:tgtEl>
                                          <p:spTgt spid="11"/>
                                        </p:tgtEl>
                                      </p:cBhvr>
                                    </p:animEffect>
                                    <p:animScale>
                                      <p:cBhvr>
                                        <p:cTn id="52" dur="770" decel="100000"/>
                                        <p:tgtEl>
                                          <p:spTgt spid="11"/>
                                        </p:tgtEl>
                                      </p:cBhvr>
                                      <p:from x="10000" y="10000"/>
                                      <p:to x="200000" y="450000"/>
                                    </p:animScale>
                                    <p:animScale>
                                      <p:cBhvr>
                                        <p:cTn id="53" dur="1230" accel="100000" fill="hold">
                                          <p:stCondLst>
                                            <p:cond delay="770"/>
                                          </p:stCondLst>
                                        </p:cTn>
                                        <p:tgtEl>
                                          <p:spTgt spid="11"/>
                                        </p:tgtEl>
                                      </p:cBhvr>
                                      <p:from x="200000" y="450000"/>
                                      <p:to x="100000" y="100000"/>
                                    </p:animScale>
                                    <p:set>
                                      <p:cBhvr>
                                        <p:cTn id="54" dur="770" fill="hold"/>
                                        <p:tgtEl>
                                          <p:spTgt spid="11"/>
                                        </p:tgtEl>
                                        <p:attrNameLst>
                                          <p:attrName>ppt_x</p:attrName>
                                        </p:attrNameLst>
                                      </p:cBhvr>
                                      <p:to>
                                        <p:strVal val="(0.5)"/>
                                      </p:to>
                                    </p:set>
                                    <p:anim from="(0.5)" to="(#ppt_x)" calcmode="lin" valueType="num">
                                      <p:cBhvr>
                                        <p:cTn id="55" dur="1230" accel="100000" fill="hold">
                                          <p:stCondLst>
                                            <p:cond delay="770"/>
                                          </p:stCondLst>
                                        </p:cTn>
                                        <p:tgtEl>
                                          <p:spTgt spid="11"/>
                                        </p:tgtEl>
                                        <p:attrNameLst>
                                          <p:attrName>ppt_x</p:attrName>
                                        </p:attrNameLst>
                                      </p:cBhvr>
                                    </p:anim>
                                    <p:set>
                                      <p:cBhvr>
                                        <p:cTn id="56" dur="770" fill="hold"/>
                                        <p:tgtEl>
                                          <p:spTgt spid="11"/>
                                        </p:tgtEl>
                                        <p:attrNameLst>
                                          <p:attrName>ppt_y</p:attrName>
                                        </p:attrNameLst>
                                      </p:cBhvr>
                                      <p:to>
                                        <p:strVal val="(#ppt_y+0.4)"/>
                                      </p:to>
                                    </p:set>
                                    <p:anim from="(#ppt_y+0.4)" to="(#ppt_y)" calcmode="lin" valueType="num">
                                      <p:cBhvr>
                                        <p:cTn id="57" dur="1230" accel="100000" fill="hold">
                                          <p:stCondLst>
                                            <p:cond delay="770"/>
                                          </p:stCondLst>
                                        </p:cTn>
                                        <p:tgtEl>
                                          <p:spTgt spid="11"/>
                                        </p:tgtEl>
                                        <p:attrNameLst>
                                          <p:attrName>ppt_y</p:attrName>
                                        </p:attrNameLst>
                                      </p:cBhvr>
                                    </p:anim>
                                  </p:childTnLst>
                                </p:cTn>
                              </p:par>
                            </p:childTnLst>
                          </p:cTn>
                        </p:par>
                      </p:childTnLst>
                    </p:cTn>
                  </p:par>
                  <p:par>
                    <p:cTn id="58" fill="hold">
                      <p:stCondLst>
                        <p:cond delay="indefinite"/>
                      </p:stCondLst>
                      <p:childTnLst>
                        <p:par>
                          <p:cTn id="59" fill="hold">
                            <p:stCondLst>
                              <p:cond delay="0"/>
                            </p:stCondLst>
                            <p:childTnLst>
                              <p:par>
                                <p:cTn id="60" presetID="51" presetClass="entr" presetSubtype="0"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770" decel="100000"/>
                                        <p:tgtEl>
                                          <p:spTgt spid="14"/>
                                        </p:tgtEl>
                                      </p:cBhvr>
                                    </p:animEffect>
                                    <p:animScale>
                                      <p:cBhvr>
                                        <p:cTn id="63" dur="770" decel="100000"/>
                                        <p:tgtEl>
                                          <p:spTgt spid="14"/>
                                        </p:tgtEl>
                                      </p:cBhvr>
                                      <p:from x="10000" y="10000"/>
                                      <p:to x="200000" y="450000"/>
                                    </p:animScale>
                                    <p:animScale>
                                      <p:cBhvr>
                                        <p:cTn id="64" dur="1230" accel="100000" fill="hold">
                                          <p:stCondLst>
                                            <p:cond delay="770"/>
                                          </p:stCondLst>
                                        </p:cTn>
                                        <p:tgtEl>
                                          <p:spTgt spid="14"/>
                                        </p:tgtEl>
                                      </p:cBhvr>
                                      <p:from x="200000" y="450000"/>
                                      <p:to x="100000" y="100000"/>
                                    </p:animScale>
                                    <p:set>
                                      <p:cBhvr>
                                        <p:cTn id="65" dur="770" fill="hold"/>
                                        <p:tgtEl>
                                          <p:spTgt spid="14"/>
                                        </p:tgtEl>
                                        <p:attrNameLst>
                                          <p:attrName>ppt_x</p:attrName>
                                        </p:attrNameLst>
                                      </p:cBhvr>
                                      <p:to>
                                        <p:strVal val="(0.5)"/>
                                      </p:to>
                                    </p:set>
                                    <p:anim from="(0.5)" to="(#ppt_x)" calcmode="lin" valueType="num">
                                      <p:cBhvr>
                                        <p:cTn id="66" dur="1230" accel="100000" fill="hold">
                                          <p:stCondLst>
                                            <p:cond delay="770"/>
                                          </p:stCondLst>
                                        </p:cTn>
                                        <p:tgtEl>
                                          <p:spTgt spid="14"/>
                                        </p:tgtEl>
                                        <p:attrNameLst>
                                          <p:attrName>ppt_x</p:attrName>
                                        </p:attrNameLst>
                                      </p:cBhvr>
                                    </p:anim>
                                    <p:set>
                                      <p:cBhvr>
                                        <p:cTn id="67" dur="770" fill="hold"/>
                                        <p:tgtEl>
                                          <p:spTgt spid="14"/>
                                        </p:tgtEl>
                                        <p:attrNameLst>
                                          <p:attrName>ppt_y</p:attrName>
                                        </p:attrNameLst>
                                      </p:cBhvr>
                                      <p:to>
                                        <p:strVal val="(#ppt_y+0.4)"/>
                                      </p:to>
                                    </p:set>
                                    <p:anim from="(#ppt_y+0.4)" to="(#ppt_y)" calcmode="lin" valueType="num">
                                      <p:cBhvr>
                                        <p:cTn id="68" dur="1230" accel="100000" fill="hold">
                                          <p:stCondLst>
                                            <p:cond delay="770"/>
                                          </p:stCondLst>
                                        </p:cTn>
                                        <p:tgtEl>
                                          <p:spTgt spid="14"/>
                                        </p:tgtEl>
                                        <p:attrNameLst>
                                          <p:attrName>ppt_y</p:attrName>
                                        </p:attrNameLst>
                                      </p:cBhvr>
                                    </p:anim>
                                  </p:childTnLst>
                                </p:cTn>
                              </p:par>
                            </p:childTnLst>
                          </p:cTn>
                        </p:par>
                      </p:childTnLst>
                    </p:cTn>
                  </p:par>
                  <p:par>
                    <p:cTn id="69" fill="hold">
                      <p:stCondLst>
                        <p:cond delay="indefinite"/>
                      </p:stCondLst>
                      <p:childTnLst>
                        <p:par>
                          <p:cTn id="70" fill="hold">
                            <p:stCondLst>
                              <p:cond delay="0"/>
                            </p:stCondLst>
                            <p:childTnLst>
                              <p:par>
                                <p:cTn id="71" presetID="51" presetClass="entr" presetSubtype="0" fill="hold" nodeType="click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770" decel="100000"/>
                                        <p:tgtEl>
                                          <p:spTgt spid="19"/>
                                        </p:tgtEl>
                                      </p:cBhvr>
                                    </p:animEffect>
                                    <p:animScale>
                                      <p:cBhvr>
                                        <p:cTn id="74" dur="770" decel="100000"/>
                                        <p:tgtEl>
                                          <p:spTgt spid="19"/>
                                        </p:tgtEl>
                                      </p:cBhvr>
                                      <p:from x="10000" y="10000"/>
                                      <p:to x="200000" y="450000"/>
                                    </p:animScale>
                                    <p:animScale>
                                      <p:cBhvr>
                                        <p:cTn id="75" dur="1230" accel="100000" fill="hold">
                                          <p:stCondLst>
                                            <p:cond delay="770"/>
                                          </p:stCondLst>
                                        </p:cTn>
                                        <p:tgtEl>
                                          <p:spTgt spid="19"/>
                                        </p:tgtEl>
                                      </p:cBhvr>
                                      <p:from x="200000" y="450000"/>
                                      <p:to x="100000" y="100000"/>
                                    </p:animScale>
                                    <p:set>
                                      <p:cBhvr>
                                        <p:cTn id="76" dur="770" fill="hold"/>
                                        <p:tgtEl>
                                          <p:spTgt spid="19"/>
                                        </p:tgtEl>
                                        <p:attrNameLst>
                                          <p:attrName>ppt_x</p:attrName>
                                        </p:attrNameLst>
                                      </p:cBhvr>
                                      <p:to>
                                        <p:strVal val="(0.5)"/>
                                      </p:to>
                                    </p:set>
                                    <p:anim from="(0.5)" to="(#ppt_x)" calcmode="lin" valueType="num">
                                      <p:cBhvr>
                                        <p:cTn id="77" dur="1230" accel="100000" fill="hold">
                                          <p:stCondLst>
                                            <p:cond delay="770"/>
                                          </p:stCondLst>
                                        </p:cTn>
                                        <p:tgtEl>
                                          <p:spTgt spid="19"/>
                                        </p:tgtEl>
                                        <p:attrNameLst>
                                          <p:attrName>ppt_x</p:attrName>
                                        </p:attrNameLst>
                                      </p:cBhvr>
                                    </p:anim>
                                    <p:set>
                                      <p:cBhvr>
                                        <p:cTn id="78" dur="770" fill="hold"/>
                                        <p:tgtEl>
                                          <p:spTgt spid="19"/>
                                        </p:tgtEl>
                                        <p:attrNameLst>
                                          <p:attrName>ppt_y</p:attrName>
                                        </p:attrNameLst>
                                      </p:cBhvr>
                                      <p:to>
                                        <p:strVal val="(#ppt_y+0.4)"/>
                                      </p:to>
                                    </p:set>
                                    <p:anim from="(#ppt_y+0.4)" to="(#ppt_y)" calcmode="lin" valueType="num">
                                      <p:cBhvr>
                                        <p:cTn id="79" dur="1230" accel="100000" fill="hold">
                                          <p:stCondLst>
                                            <p:cond delay="770"/>
                                          </p:stCondLst>
                                        </p:cTn>
                                        <p:tgtEl>
                                          <p:spTgt spid="19"/>
                                        </p:tgtEl>
                                        <p:attrNameLst>
                                          <p:attrName>ppt_y</p:attrName>
                                        </p:attrNameLst>
                                      </p:cBhvr>
                                    </p:anim>
                                  </p:childTnLst>
                                </p:cTn>
                              </p:par>
                            </p:childTnLst>
                          </p:cTn>
                        </p:par>
                      </p:childTnLst>
                    </p:cTn>
                  </p:par>
                  <p:par>
                    <p:cTn id="80" fill="hold">
                      <p:stCondLst>
                        <p:cond delay="indefinite"/>
                      </p:stCondLst>
                      <p:childTnLst>
                        <p:par>
                          <p:cTn id="81" fill="hold">
                            <p:stCondLst>
                              <p:cond delay="0"/>
                            </p:stCondLst>
                            <p:childTnLst>
                              <p:par>
                                <p:cTn id="82" presetID="51" presetClass="entr" presetSubtype="0" fill="hold" nodeType="click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fade">
                                      <p:cBhvr>
                                        <p:cTn id="84" dur="770" decel="100000"/>
                                        <p:tgtEl>
                                          <p:spTgt spid="22"/>
                                        </p:tgtEl>
                                      </p:cBhvr>
                                    </p:animEffect>
                                    <p:animScale>
                                      <p:cBhvr>
                                        <p:cTn id="85" dur="770" decel="100000"/>
                                        <p:tgtEl>
                                          <p:spTgt spid="22"/>
                                        </p:tgtEl>
                                      </p:cBhvr>
                                      <p:from x="10000" y="10000"/>
                                      <p:to x="200000" y="450000"/>
                                    </p:animScale>
                                    <p:animScale>
                                      <p:cBhvr>
                                        <p:cTn id="86" dur="1230" accel="100000" fill="hold">
                                          <p:stCondLst>
                                            <p:cond delay="770"/>
                                          </p:stCondLst>
                                        </p:cTn>
                                        <p:tgtEl>
                                          <p:spTgt spid="22"/>
                                        </p:tgtEl>
                                      </p:cBhvr>
                                      <p:from x="200000" y="450000"/>
                                      <p:to x="100000" y="100000"/>
                                    </p:animScale>
                                    <p:set>
                                      <p:cBhvr>
                                        <p:cTn id="87" dur="770" fill="hold"/>
                                        <p:tgtEl>
                                          <p:spTgt spid="22"/>
                                        </p:tgtEl>
                                        <p:attrNameLst>
                                          <p:attrName>ppt_x</p:attrName>
                                        </p:attrNameLst>
                                      </p:cBhvr>
                                      <p:to>
                                        <p:strVal val="(0.5)"/>
                                      </p:to>
                                    </p:set>
                                    <p:anim from="(0.5)" to="(#ppt_x)" calcmode="lin" valueType="num">
                                      <p:cBhvr>
                                        <p:cTn id="88" dur="1230" accel="100000" fill="hold">
                                          <p:stCondLst>
                                            <p:cond delay="770"/>
                                          </p:stCondLst>
                                        </p:cTn>
                                        <p:tgtEl>
                                          <p:spTgt spid="22"/>
                                        </p:tgtEl>
                                        <p:attrNameLst>
                                          <p:attrName>ppt_x</p:attrName>
                                        </p:attrNameLst>
                                      </p:cBhvr>
                                    </p:anim>
                                    <p:set>
                                      <p:cBhvr>
                                        <p:cTn id="89" dur="770" fill="hold"/>
                                        <p:tgtEl>
                                          <p:spTgt spid="22"/>
                                        </p:tgtEl>
                                        <p:attrNameLst>
                                          <p:attrName>ppt_y</p:attrName>
                                        </p:attrNameLst>
                                      </p:cBhvr>
                                      <p:to>
                                        <p:strVal val="(#ppt_y+0.4)"/>
                                      </p:to>
                                    </p:set>
                                    <p:anim from="(#ppt_y+0.4)" to="(#ppt_y)" calcmode="lin" valueType="num">
                                      <p:cBhvr>
                                        <p:cTn id="90" dur="1230" accel="100000" fill="hold">
                                          <p:stCondLst>
                                            <p:cond delay="770"/>
                                          </p:stCondLst>
                                        </p:cTn>
                                        <p:tgtEl>
                                          <p:spTgt spid="22"/>
                                        </p:tgtEl>
                                        <p:attrNameLst>
                                          <p:attrName>ppt_y</p:attrName>
                                        </p:attrNameLst>
                                      </p:cBhvr>
                                    </p:anim>
                                  </p:childTnLst>
                                </p:cTn>
                              </p:par>
                            </p:childTnLst>
                          </p:cTn>
                        </p:par>
                      </p:childTnLst>
                    </p:cTn>
                  </p:par>
                  <p:par>
                    <p:cTn id="91" fill="hold">
                      <p:stCondLst>
                        <p:cond delay="indefinite"/>
                      </p:stCondLst>
                      <p:childTnLst>
                        <p:par>
                          <p:cTn id="92" fill="hold">
                            <p:stCondLst>
                              <p:cond delay="0"/>
                            </p:stCondLst>
                            <p:childTnLst>
                              <p:par>
                                <p:cTn id="93" presetID="51" presetClass="entr" presetSubtype="0" fill="hold" nodeType="click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fade">
                                      <p:cBhvr>
                                        <p:cTn id="95" dur="770" decel="100000"/>
                                        <p:tgtEl>
                                          <p:spTgt spid="26"/>
                                        </p:tgtEl>
                                      </p:cBhvr>
                                    </p:animEffect>
                                    <p:animScale>
                                      <p:cBhvr>
                                        <p:cTn id="96" dur="770" decel="100000"/>
                                        <p:tgtEl>
                                          <p:spTgt spid="26"/>
                                        </p:tgtEl>
                                      </p:cBhvr>
                                      <p:from x="10000" y="10000"/>
                                      <p:to x="200000" y="450000"/>
                                    </p:animScale>
                                    <p:animScale>
                                      <p:cBhvr>
                                        <p:cTn id="97" dur="1230" accel="100000" fill="hold">
                                          <p:stCondLst>
                                            <p:cond delay="770"/>
                                          </p:stCondLst>
                                        </p:cTn>
                                        <p:tgtEl>
                                          <p:spTgt spid="26"/>
                                        </p:tgtEl>
                                      </p:cBhvr>
                                      <p:from x="200000" y="450000"/>
                                      <p:to x="100000" y="100000"/>
                                    </p:animScale>
                                    <p:set>
                                      <p:cBhvr>
                                        <p:cTn id="98" dur="770" fill="hold"/>
                                        <p:tgtEl>
                                          <p:spTgt spid="26"/>
                                        </p:tgtEl>
                                        <p:attrNameLst>
                                          <p:attrName>ppt_x</p:attrName>
                                        </p:attrNameLst>
                                      </p:cBhvr>
                                      <p:to>
                                        <p:strVal val="(0.5)"/>
                                      </p:to>
                                    </p:set>
                                    <p:anim from="(0.5)" to="(#ppt_x)" calcmode="lin" valueType="num">
                                      <p:cBhvr>
                                        <p:cTn id="99" dur="1230" accel="100000" fill="hold">
                                          <p:stCondLst>
                                            <p:cond delay="770"/>
                                          </p:stCondLst>
                                        </p:cTn>
                                        <p:tgtEl>
                                          <p:spTgt spid="26"/>
                                        </p:tgtEl>
                                        <p:attrNameLst>
                                          <p:attrName>ppt_x</p:attrName>
                                        </p:attrNameLst>
                                      </p:cBhvr>
                                    </p:anim>
                                    <p:set>
                                      <p:cBhvr>
                                        <p:cTn id="100" dur="770" fill="hold"/>
                                        <p:tgtEl>
                                          <p:spTgt spid="26"/>
                                        </p:tgtEl>
                                        <p:attrNameLst>
                                          <p:attrName>ppt_y</p:attrName>
                                        </p:attrNameLst>
                                      </p:cBhvr>
                                      <p:to>
                                        <p:strVal val="(#ppt_y+0.4)"/>
                                      </p:to>
                                    </p:set>
                                    <p:anim from="(#ppt_y+0.4)" to="(#ppt_y)" calcmode="lin" valueType="num">
                                      <p:cBhvr>
                                        <p:cTn id="101" dur="1230" accel="100000" fill="hold">
                                          <p:stCondLst>
                                            <p:cond delay="770"/>
                                          </p:stCondLst>
                                        </p:cTn>
                                        <p:tgtEl>
                                          <p:spTgt spid="26"/>
                                        </p:tgtEl>
                                        <p:attrNameLst>
                                          <p:attrName>ppt_y</p:attrName>
                                        </p:attrNameLst>
                                      </p:cBhvr>
                                    </p:anim>
                                  </p:childTnLst>
                                </p:cTn>
                              </p:par>
                            </p:childTnLst>
                          </p:cTn>
                        </p:par>
                      </p:childTnLst>
                    </p:cTn>
                  </p:par>
                  <p:par>
                    <p:cTn id="102" fill="hold">
                      <p:stCondLst>
                        <p:cond delay="indefinite"/>
                      </p:stCondLst>
                      <p:childTnLst>
                        <p:par>
                          <p:cTn id="103" fill="hold">
                            <p:stCondLst>
                              <p:cond delay="0"/>
                            </p:stCondLst>
                            <p:childTnLst>
                              <p:par>
                                <p:cTn id="104" presetID="51" presetClass="entr" presetSubtype="0" fill="hold" nodeType="click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770" decel="100000"/>
                                        <p:tgtEl>
                                          <p:spTgt spid="30"/>
                                        </p:tgtEl>
                                      </p:cBhvr>
                                    </p:animEffect>
                                    <p:animScale>
                                      <p:cBhvr>
                                        <p:cTn id="107" dur="770" decel="100000"/>
                                        <p:tgtEl>
                                          <p:spTgt spid="30"/>
                                        </p:tgtEl>
                                      </p:cBhvr>
                                      <p:from x="10000" y="10000"/>
                                      <p:to x="200000" y="450000"/>
                                    </p:animScale>
                                    <p:animScale>
                                      <p:cBhvr>
                                        <p:cTn id="108" dur="1230" accel="100000" fill="hold">
                                          <p:stCondLst>
                                            <p:cond delay="770"/>
                                          </p:stCondLst>
                                        </p:cTn>
                                        <p:tgtEl>
                                          <p:spTgt spid="30"/>
                                        </p:tgtEl>
                                      </p:cBhvr>
                                      <p:from x="200000" y="450000"/>
                                      <p:to x="100000" y="100000"/>
                                    </p:animScale>
                                    <p:set>
                                      <p:cBhvr>
                                        <p:cTn id="109" dur="770" fill="hold"/>
                                        <p:tgtEl>
                                          <p:spTgt spid="30"/>
                                        </p:tgtEl>
                                        <p:attrNameLst>
                                          <p:attrName>ppt_x</p:attrName>
                                        </p:attrNameLst>
                                      </p:cBhvr>
                                      <p:to>
                                        <p:strVal val="(0.5)"/>
                                      </p:to>
                                    </p:set>
                                    <p:anim from="(0.5)" to="(#ppt_x)" calcmode="lin" valueType="num">
                                      <p:cBhvr>
                                        <p:cTn id="110" dur="1230" accel="100000" fill="hold">
                                          <p:stCondLst>
                                            <p:cond delay="770"/>
                                          </p:stCondLst>
                                        </p:cTn>
                                        <p:tgtEl>
                                          <p:spTgt spid="30"/>
                                        </p:tgtEl>
                                        <p:attrNameLst>
                                          <p:attrName>ppt_x</p:attrName>
                                        </p:attrNameLst>
                                      </p:cBhvr>
                                    </p:anim>
                                    <p:set>
                                      <p:cBhvr>
                                        <p:cTn id="111" dur="770" fill="hold"/>
                                        <p:tgtEl>
                                          <p:spTgt spid="30"/>
                                        </p:tgtEl>
                                        <p:attrNameLst>
                                          <p:attrName>ppt_y</p:attrName>
                                        </p:attrNameLst>
                                      </p:cBhvr>
                                      <p:to>
                                        <p:strVal val="(#ppt_y+0.4)"/>
                                      </p:to>
                                    </p:set>
                                    <p:anim from="(#ppt_y+0.4)" to="(#ppt_y)" calcmode="lin" valueType="num">
                                      <p:cBhvr>
                                        <p:cTn id="112" dur="1230" accel="100000" fill="hold">
                                          <p:stCondLst>
                                            <p:cond delay="770"/>
                                          </p:stCondLst>
                                        </p:cTn>
                                        <p:tgtEl>
                                          <p:spTgt spid="30"/>
                                        </p:tgtEl>
                                        <p:attrNameLst>
                                          <p:attrName>ppt_y</p:attrName>
                                        </p:attrNameLst>
                                      </p:cBhvr>
                                    </p:anim>
                                  </p:childTnLst>
                                </p:cTn>
                              </p:par>
                            </p:childTnLst>
                          </p:cTn>
                        </p:par>
                      </p:childTnLst>
                    </p:cTn>
                  </p:par>
                  <p:par>
                    <p:cTn id="113" fill="hold">
                      <p:stCondLst>
                        <p:cond delay="indefinite"/>
                      </p:stCondLst>
                      <p:childTnLst>
                        <p:par>
                          <p:cTn id="114" fill="hold">
                            <p:stCondLst>
                              <p:cond delay="0"/>
                            </p:stCondLst>
                            <p:childTnLst>
                              <p:par>
                                <p:cTn id="115" presetID="51" presetClass="entr" presetSubtype="0" fill="hold" nodeType="clickEffect">
                                  <p:stCondLst>
                                    <p:cond delay="0"/>
                                  </p:stCondLst>
                                  <p:childTnLst>
                                    <p:set>
                                      <p:cBhvr>
                                        <p:cTn id="116" dur="1" fill="hold">
                                          <p:stCondLst>
                                            <p:cond delay="0"/>
                                          </p:stCondLst>
                                        </p:cTn>
                                        <p:tgtEl>
                                          <p:spTgt spid="36"/>
                                        </p:tgtEl>
                                        <p:attrNameLst>
                                          <p:attrName>style.visibility</p:attrName>
                                        </p:attrNameLst>
                                      </p:cBhvr>
                                      <p:to>
                                        <p:strVal val="visible"/>
                                      </p:to>
                                    </p:set>
                                    <p:animEffect transition="in" filter="fade">
                                      <p:cBhvr>
                                        <p:cTn id="117" dur="770" decel="100000"/>
                                        <p:tgtEl>
                                          <p:spTgt spid="36"/>
                                        </p:tgtEl>
                                      </p:cBhvr>
                                    </p:animEffect>
                                    <p:animScale>
                                      <p:cBhvr>
                                        <p:cTn id="118" dur="770" decel="100000"/>
                                        <p:tgtEl>
                                          <p:spTgt spid="36"/>
                                        </p:tgtEl>
                                      </p:cBhvr>
                                      <p:from x="10000" y="10000"/>
                                      <p:to x="200000" y="450000"/>
                                    </p:animScale>
                                    <p:animScale>
                                      <p:cBhvr>
                                        <p:cTn id="119" dur="1230" accel="100000" fill="hold">
                                          <p:stCondLst>
                                            <p:cond delay="770"/>
                                          </p:stCondLst>
                                        </p:cTn>
                                        <p:tgtEl>
                                          <p:spTgt spid="36"/>
                                        </p:tgtEl>
                                      </p:cBhvr>
                                      <p:from x="200000" y="450000"/>
                                      <p:to x="100000" y="100000"/>
                                    </p:animScale>
                                    <p:set>
                                      <p:cBhvr>
                                        <p:cTn id="120" dur="770" fill="hold"/>
                                        <p:tgtEl>
                                          <p:spTgt spid="36"/>
                                        </p:tgtEl>
                                        <p:attrNameLst>
                                          <p:attrName>ppt_x</p:attrName>
                                        </p:attrNameLst>
                                      </p:cBhvr>
                                      <p:to>
                                        <p:strVal val="(0.5)"/>
                                      </p:to>
                                    </p:set>
                                    <p:anim from="(0.5)" to="(#ppt_x)" calcmode="lin" valueType="num">
                                      <p:cBhvr>
                                        <p:cTn id="121" dur="1230" accel="100000" fill="hold">
                                          <p:stCondLst>
                                            <p:cond delay="770"/>
                                          </p:stCondLst>
                                        </p:cTn>
                                        <p:tgtEl>
                                          <p:spTgt spid="36"/>
                                        </p:tgtEl>
                                        <p:attrNameLst>
                                          <p:attrName>ppt_x</p:attrName>
                                        </p:attrNameLst>
                                      </p:cBhvr>
                                    </p:anim>
                                    <p:set>
                                      <p:cBhvr>
                                        <p:cTn id="122" dur="770" fill="hold"/>
                                        <p:tgtEl>
                                          <p:spTgt spid="36"/>
                                        </p:tgtEl>
                                        <p:attrNameLst>
                                          <p:attrName>ppt_y</p:attrName>
                                        </p:attrNameLst>
                                      </p:cBhvr>
                                      <p:to>
                                        <p:strVal val="(#ppt_y+0.4)"/>
                                      </p:to>
                                    </p:set>
                                    <p:anim from="(#ppt_y+0.4)" to="(#ppt_y)" calcmode="lin" valueType="num">
                                      <p:cBhvr>
                                        <p:cTn id="123" dur="1230" accel="100000" fill="hold">
                                          <p:stCondLst>
                                            <p:cond delay="770"/>
                                          </p:stCondLst>
                                        </p:cTn>
                                        <p:tgtEl>
                                          <p:spTgt spid="36"/>
                                        </p:tgtEl>
                                        <p:attrNameLst>
                                          <p:attrName>ppt_y</p:attrName>
                                        </p:attrNameLst>
                                      </p:cBhvr>
                                    </p:anim>
                                  </p:childTnLst>
                                </p:cTn>
                              </p:par>
                            </p:childTnLst>
                          </p:cTn>
                        </p:par>
                      </p:childTnLst>
                    </p:cTn>
                  </p:par>
                  <p:par>
                    <p:cTn id="124" fill="hold">
                      <p:stCondLst>
                        <p:cond delay="indefinite"/>
                      </p:stCondLst>
                      <p:childTnLst>
                        <p:par>
                          <p:cTn id="125" fill="hold">
                            <p:stCondLst>
                              <p:cond delay="0"/>
                            </p:stCondLst>
                            <p:childTnLst>
                              <p:par>
                                <p:cTn id="126" presetID="51" presetClass="entr" presetSubtype="0" fill="hold" nodeType="clickEffect">
                                  <p:stCondLst>
                                    <p:cond delay="0"/>
                                  </p:stCondLst>
                                  <p:childTnLst>
                                    <p:set>
                                      <p:cBhvr>
                                        <p:cTn id="127" dur="1" fill="hold">
                                          <p:stCondLst>
                                            <p:cond delay="0"/>
                                          </p:stCondLst>
                                        </p:cTn>
                                        <p:tgtEl>
                                          <p:spTgt spid="45"/>
                                        </p:tgtEl>
                                        <p:attrNameLst>
                                          <p:attrName>style.visibility</p:attrName>
                                        </p:attrNameLst>
                                      </p:cBhvr>
                                      <p:to>
                                        <p:strVal val="visible"/>
                                      </p:to>
                                    </p:set>
                                    <p:animEffect transition="in" filter="fade">
                                      <p:cBhvr>
                                        <p:cTn id="128" dur="770" decel="100000"/>
                                        <p:tgtEl>
                                          <p:spTgt spid="45"/>
                                        </p:tgtEl>
                                      </p:cBhvr>
                                    </p:animEffect>
                                    <p:animScale>
                                      <p:cBhvr>
                                        <p:cTn id="129" dur="770" decel="100000"/>
                                        <p:tgtEl>
                                          <p:spTgt spid="45"/>
                                        </p:tgtEl>
                                      </p:cBhvr>
                                      <p:from x="10000" y="10000"/>
                                      <p:to x="200000" y="450000"/>
                                    </p:animScale>
                                    <p:animScale>
                                      <p:cBhvr>
                                        <p:cTn id="130" dur="1230" accel="100000" fill="hold">
                                          <p:stCondLst>
                                            <p:cond delay="770"/>
                                          </p:stCondLst>
                                        </p:cTn>
                                        <p:tgtEl>
                                          <p:spTgt spid="45"/>
                                        </p:tgtEl>
                                      </p:cBhvr>
                                      <p:from x="200000" y="450000"/>
                                      <p:to x="100000" y="100000"/>
                                    </p:animScale>
                                    <p:set>
                                      <p:cBhvr>
                                        <p:cTn id="131" dur="770" fill="hold"/>
                                        <p:tgtEl>
                                          <p:spTgt spid="45"/>
                                        </p:tgtEl>
                                        <p:attrNameLst>
                                          <p:attrName>ppt_x</p:attrName>
                                        </p:attrNameLst>
                                      </p:cBhvr>
                                      <p:to>
                                        <p:strVal val="(0.5)"/>
                                      </p:to>
                                    </p:set>
                                    <p:anim from="(0.5)" to="(#ppt_x)" calcmode="lin" valueType="num">
                                      <p:cBhvr>
                                        <p:cTn id="132" dur="1230" accel="100000" fill="hold">
                                          <p:stCondLst>
                                            <p:cond delay="770"/>
                                          </p:stCondLst>
                                        </p:cTn>
                                        <p:tgtEl>
                                          <p:spTgt spid="45"/>
                                        </p:tgtEl>
                                        <p:attrNameLst>
                                          <p:attrName>ppt_x</p:attrName>
                                        </p:attrNameLst>
                                      </p:cBhvr>
                                    </p:anim>
                                    <p:set>
                                      <p:cBhvr>
                                        <p:cTn id="133" dur="770" fill="hold"/>
                                        <p:tgtEl>
                                          <p:spTgt spid="45"/>
                                        </p:tgtEl>
                                        <p:attrNameLst>
                                          <p:attrName>ppt_y</p:attrName>
                                        </p:attrNameLst>
                                      </p:cBhvr>
                                      <p:to>
                                        <p:strVal val="(#ppt_y+0.4)"/>
                                      </p:to>
                                    </p:set>
                                    <p:anim from="(#ppt_y+0.4)" to="(#ppt_y)" calcmode="lin" valueType="num">
                                      <p:cBhvr>
                                        <p:cTn id="134" dur="1230" accel="100000" fill="hold">
                                          <p:stCondLst>
                                            <p:cond delay="770"/>
                                          </p:stCondLst>
                                        </p:cTn>
                                        <p:tgtEl>
                                          <p:spTgt spid="45"/>
                                        </p:tgtEl>
                                        <p:attrNameLst>
                                          <p:attrName>ppt_y</p:attrName>
                                        </p:attrNameLst>
                                      </p:cBhvr>
                                    </p:anim>
                                  </p:childTnLst>
                                </p:cTn>
                              </p:par>
                            </p:childTnLst>
                          </p:cTn>
                        </p:par>
                      </p:childTnLst>
                    </p:cTn>
                  </p:par>
                  <p:par>
                    <p:cTn id="135" fill="hold">
                      <p:stCondLst>
                        <p:cond delay="indefinite"/>
                      </p:stCondLst>
                      <p:childTnLst>
                        <p:par>
                          <p:cTn id="136" fill="hold">
                            <p:stCondLst>
                              <p:cond delay="0"/>
                            </p:stCondLst>
                            <p:childTnLst>
                              <p:par>
                                <p:cTn id="137" presetID="51" presetClass="entr" presetSubtype="0" fill="hold" nodeType="click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fade">
                                      <p:cBhvr>
                                        <p:cTn id="139" dur="770" decel="100000"/>
                                        <p:tgtEl>
                                          <p:spTgt spid="51"/>
                                        </p:tgtEl>
                                      </p:cBhvr>
                                    </p:animEffect>
                                    <p:animScale>
                                      <p:cBhvr>
                                        <p:cTn id="140" dur="770" decel="100000"/>
                                        <p:tgtEl>
                                          <p:spTgt spid="51"/>
                                        </p:tgtEl>
                                      </p:cBhvr>
                                      <p:from x="10000" y="10000"/>
                                      <p:to x="200000" y="450000"/>
                                    </p:animScale>
                                    <p:animScale>
                                      <p:cBhvr>
                                        <p:cTn id="141" dur="1230" accel="100000" fill="hold">
                                          <p:stCondLst>
                                            <p:cond delay="770"/>
                                          </p:stCondLst>
                                        </p:cTn>
                                        <p:tgtEl>
                                          <p:spTgt spid="51"/>
                                        </p:tgtEl>
                                      </p:cBhvr>
                                      <p:from x="200000" y="450000"/>
                                      <p:to x="100000" y="100000"/>
                                    </p:animScale>
                                    <p:set>
                                      <p:cBhvr>
                                        <p:cTn id="142" dur="770" fill="hold"/>
                                        <p:tgtEl>
                                          <p:spTgt spid="51"/>
                                        </p:tgtEl>
                                        <p:attrNameLst>
                                          <p:attrName>ppt_x</p:attrName>
                                        </p:attrNameLst>
                                      </p:cBhvr>
                                      <p:to>
                                        <p:strVal val="(0.5)"/>
                                      </p:to>
                                    </p:set>
                                    <p:anim from="(0.5)" to="(#ppt_x)" calcmode="lin" valueType="num">
                                      <p:cBhvr>
                                        <p:cTn id="143" dur="1230" accel="100000" fill="hold">
                                          <p:stCondLst>
                                            <p:cond delay="770"/>
                                          </p:stCondLst>
                                        </p:cTn>
                                        <p:tgtEl>
                                          <p:spTgt spid="51"/>
                                        </p:tgtEl>
                                        <p:attrNameLst>
                                          <p:attrName>ppt_x</p:attrName>
                                        </p:attrNameLst>
                                      </p:cBhvr>
                                    </p:anim>
                                    <p:set>
                                      <p:cBhvr>
                                        <p:cTn id="144" dur="770" fill="hold"/>
                                        <p:tgtEl>
                                          <p:spTgt spid="51"/>
                                        </p:tgtEl>
                                        <p:attrNameLst>
                                          <p:attrName>ppt_y</p:attrName>
                                        </p:attrNameLst>
                                      </p:cBhvr>
                                      <p:to>
                                        <p:strVal val="(#ppt_y+0.4)"/>
                                      </p:to>
                                    </p:set>
                                    <p:anim from="(#ppt_y+0.4)" to="(#ppt_y)" calcmode="lin" valueType="num">
                                      <p:cBhvr>
                                        <p:cTn id="145" dur="1230" accel="100000" fill="hold">
                                          <p:stCondLst>
                                            <p:cond delay="770"/>
                                          </p:stCondLst>
                                        </p:cTn>
                                        <p:tgtEl>
                                          <p:spTgt spid="51"/>
                                        </p:tgtEl>
                                        <p:attrNameLst>
                                          <p:attrName>ppt_y</p:attrName>
                                        </p:attrNameLst>
                                      </p:cBhvr>
                                    </p:anim>
                                  </p:childTnLst>
                                </p:cTn>
                              </p:par>
                            </p:childTnLst>
                          </p:cTn>
                        </p:par>
                      </p:childTnLst>
                    </p:cTn>
                  </p:par>
                  <p:par>
                    <p:cTn id="146" fill="hold">
                      <p:stCondLst>
                        <p:cond delay="indefinite"/>
                      </p:stCondLst>
                      <p:childTnLst>
                        <p:par>
                          <p:cTn id="147" fill="hold">
                            <p:stCondLst>
                              <p:cond delay="0"/>
                            </p:stCondLst>
                            <p:childTnLst>
                              <p:par>
                                <p:cTn id="148" presetID="48" presetClass="entr" presetSubtype="0" accel="50000" fill="hold" nodeType="clickEffect">
                                  <p:stCondLst>
                                    <p:cond delay="0"/>
                                  </p:stCondLst>
                                  <p:childTnLst>
                                    <p:set>
                                      <p:cBhvr>
                                        <p:cTn id="149" dur="1" fill="hold">
                                          <p:stCondLst>
                                            <p:cond delay="0"/>
                                          </p:stCondLst>
                                        </p:cTn>
                                        <p:tgtEl>
                                          <p:spTgt spid="34"/>
                                        </p:tgtEl>
                                        <p:attrNameLst>
                                          <p:attrName>style.visibility</p:attrName>
                                        </p:attrNameLst>
                                      </p:cBhvr>
                                      <p:to>
                                        <p:strVal val="visible"/>
                                      </p:to>
                                    </p:set>
                                    <p:anim calcmode="lin" valueType="num">
                                      <p:cBhvr>
                                        <p:cTn id="150" dur="1000" fill="hold"/>
                                        <p:tgtEl>
                                          <p:spTgt spid="3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1" dur="1000" fill="hold"/>
                                        <p:tgtEl>
                                          <p:spTgt spid="34"/>
                                        </p:tgtEl>
                                        <p:attrNameLst>
                                          <p:attrName>ppt_x</p:attrName>
                                        </p:attrNameLst>
                                      </p:cBhvr>
                                      <p:tavLst>
                                        <p:tav tm="0">
                                          <p:val>
                                            <p:fltVal val="-1"/>
                                          </p:val>
                                        </p:tav>
                                        <p:tav tm="50000">
                                          <p:val>
                                            <p:fltVal val="0.95"/>
                                          </p:val>
                                        </p:tav>
                                        <p:tav tm="100000">
                                          <p:val>
                                            <p:strVal val="#ppt_x"/>
                                          </p:val>
                                        </p:tav>
                                      </p:tavLst>
                                    </p:anim>
                                    <p:anim calcmode="lin" valueType="num">
                                      <p:cBhvr>
                                        <p:cTn id="152" dur="1000" fill="hold"/>
                                        <p:tgtEl>
                                          <p:spTgt spid="34"/>
                                        </p:tgtEl>
                                        <p:attrNameLst>
                                          <p:attrName>ppt_y</p:attrName>
                                        </p:attrNameLst>
                                      </p:cBhvr>
                                      <p:tavLst>
                                        <p:tav tm="0">
                                          <p:val>
                                            <p:strVal val="#ppt_y"/>
                                          </p:val>
                                        </p:tav>
                                        <p:tav tm="100000">
                                          <p:val>
                                            <p:strVal val="#ppt_y"/>
                                          </p:val>
                                        </p:tav>
                                      </p:tavLst>
                                    </p:anim>
                                    <p:animEffect transition="in" filter="fade">
                                      <p:cBhvr>
                                        <p:cTn id="153"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cartage.org.lb/en/themes/arts/architec/middleagesarchitectural/gothicarchitecture/keyelementsgothicarchitecture/fig10b.jpg"/>
          <p:cNvPicPr>
            <a:picLocks noChangeAspect="1" noChangeArrowheads="1"/>
          </p:cNvPicPr>
          <p:nvPr/>
        </p:nvPicPr>
        <p:blipFill>
          <a:blip r:embed="rId2" cstate="print"/>
          <a:srcRect/>
          <a:stretch>
            <a:fillRect/>
          </a:stretch>
        </p:blipFill>
        <p:spPr bwMode="auto">
          <a:xfrm>
            <a:off x="228601" y="228600"/>
            <a:ext cx="4365151" cy="6248400"/>
          </a:xfrm>
          <a:prstGeom prst="rect">
            <a:avLst/>
          </a:prstGeom>
          <a:noFill/>
        </p:spPr>
      </p:pic>
      <p:sp>
        <p:nvSpPr>
          <p:cNvPr id="3" name="TextBox 2"/>
          <p:cNvSpPr txBox="1"/>
          <p:nvPr/>
        </p:nvSpPr>
        <p:spPr>
          <a:xfrm>
            <a:off x="4648200" y="4267201"/>
            <a:ext cx="4191000" cy="1384995"/>
          </a:xfrm>
          <a:prstGeom prst="rect">
            <a:avLst/>
          </a:prstGeom>
          <a:noFill/>
        </p:spPr>
        <p:txBody>
          <a:bodyPr wrap="square" rtlCol="0">
            <a:spAutoFit/>
          </a:bodyPr>
          <a:lstStyle/>
          <a:p>
            <a:r>
              <a:rPr lang="en-US" sz="2800" dirty="0" smtClean="0"/>
              <a:t>How is the weight or thrust </a:t>
            </a:r>
          </a:p>
          <a:p>
            <a:r>
              <a:rPr lang="en-US" sz="2800" dirty="0" smtClean="0"/>
              <a:t>of this Design being supported?</a:t>
            </a:r>
            <a:endParaRPr lang="en-US" sz="2800" dirty="0"/>
          </a:p>
        </p:txBody>
      </p:sp>
      <p:cxnSp>
        <p:nvCxnSpPr>
          <p:cNvPr id="5" name="Straight Arrow Connector 4"/>
          <p:cNvCxnSpPr/>
          <p:nvPr/>
        </p:nvCxnSpPr>
        <p:spPr bwMode="auto">
          <a:xfrm rot="5400000">
            <a:off x="3048000" y="1295400"/>
            <a:ext cx="1447800" cy="838200"/>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
        <p:nvSpPr>
          <p:cNvPr id="8" name="TextBox 7"/>
          <p:cNvSpPr txBox="1"/>
          <p:nvPr/>
        </p:nvSpPr>
        <p:spPr>
          <a:xfrm>
            <a:off x="3352800" y="457201"/>
            <a:ext cx="1001236" cy="646331"/>
          </a:xfrm>
          <a:prstGeom prst="rect">
            <a:avLst/>
          </a:prstGeom>
          <a:noFill/>
        </p:spPr>
        <p:txBody>
          <a:bodyPr wrap="none" rtlCol="0">
            <a:spAutoFit/>
          </a:bodyPr>
          <a:lstStyle/>
          <a:p>
            <a:r>
              <a:rPr lang="en-US" b="1" dirty="0" smtClean="0">
                <a:solidFill>
                  <a:srgbClr val="FF0000"/>
                </a:solidFill>
              </a:rPr>
              <a:t>Flying</a:t>
            </a:r>
          </a:p>
          <a:p>
            <a:r>
              <a:rPr lang="en-US" b="1" dirty="0" smtClean="0">
                <a:solidFill>
                  <a:srgbClr val="FF0000"/>
                </a:solidFill>
              </a:rPr>
              <a:t>Buttress</a:t>
            </a:r>
            <a:endParaRPr lang="en-US" b="1" dirty="0">
              <a:solidFill>
                <a:srgbClr val="FF0000"/>
              </a:solidFill>
            </a:endParaRPr>
          </a:p>
        </p:txBody>
      </p:sp>
      <p:cxnSp>
        <p:nvCxnSpPr>
          <p:cNvPr id="9" name="Straight Arrow Connector 8"/>
          <p:cNvCxnSpPr/>
          <p:nvPr/>
        </p:nvCxnSpPr>
        <p:spPr bwMode="auto">
          <a:xfrm>
            <a:off x="838200" y="762000"/>
            <a:ext cx="990600" cy="457200"/>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
        <p:nvSpPr>
          <p:cNvPr id="12" name="TextBox 11"/>
          <p:cNvSpPr txBox="1"/>
          <p:nvPr/>
        </p:nvSpPr>
        <p:spPr>
          <a:xfrm>
            <a:off x="304801" y="457200"/>
            <a:ext cx="1435329" cy="369332"/>
          </a:xfrm>
          <a:prstGeom prst="rect">
            <a:avLst/>
          </a:prstGeom>
          <a:noFill/>
        </p:spPr>
        <p:txBody>
          <a:bodyPr wrap="none" rtlCol="0">
            <a:spAutoFit/>
          </a:bodyPr>
          <a:lstStyle/>
          <a:p>
            <a:r>
              <a:rPr lang="en-US" b="1" dirty="0" smtClean="0">
                <a:solidFill>
                  <a:srgbClr val="FF0000"/>
                </a:solidFill>
              </a:rPr>
              <a:t>Rib Vaulting</a:t>
            </a:r>
            <a:endParaRPr lang="en-US" b="1" dirty="0">
              <a:solidFill>
                <a:srgbClr val="FF0000"/>
              </a:solidFill>
            </a:endParaRPr>
          </a:p>
        </p:txBody>
      </p:sp>
      <p:cxnSp>
        <p:nvCxnSpPr>
          <p:cNvPr id="13" name="Straight Arrow Connector 12"/>
          <p:cNvCxnSpPr/>
          <p:nvPr/>
        </p:nvCxnSpPr>
        <p:spPr bwMode="auto">
          <a:xfrm rot="5400000" flipH="1" flipV="1">
            <a:off x="-227806" y="2743994"/>
            <a:ext cx="3503612" cy="1371600"/>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
        <p:nvSpPr>
          <p:cNvPr id="16" name="TextBox 15"/>
          <p:cNvSpPr txBox="1"/>
          <p:nvPr/>
        </p:nvSpPr>
        <p:spPr>
          <a:xfrm>
            <a:off x="457200" y="5105401"/>
            <a:ext cx="1546491" cy="646331"/>
          </a:xfrm>
          <a:prstGeom prst="rect">
            <a:avLst/>
          </a:prstGeom>
          <a:noFill/>
        </p:spPr>
        <p:txBody>
          <a:bodyPr wrap="square" rtlCol="0">
            <a:spAutoFit/>
          </a:bodyPr>
          <a:lstStyle/>
          <a:p>
            <a:r>
              <a:rPr lang="en-US" b="1" dirty="0" smtClean="0">
                <a:solidFill>
                  <a:srgbClr val="FF0000"/>
                </a:solidFill>
              </a:rPr>
              <a:t>Transverse Arches</a:t>
            </a:r>
            <a:endParaRPr lang="en-US" b="1" dirty="0">
              <a:solidFill>
                <a:srgbClr val="FF0000"/>
              </a:solidFill>
            </a:endParaRPr>
          </a:p>
        </p:txBody>
      </p:sp>
      <p:pic>
        <p:nvPicPr>
          <p:cNvPr id="1028" name="Picture 4" descr="http://content.answcdn.com/main/content/img/McGrawHill/atchitecture/f0467-01.png"/>
          <p:cNvPicPr>
            <a:picLocks noChangeAspect="1" noChangeArrowheads="1"/>
          </p:cNvPicPr>
          <p:nvPr/>
        </p:nvPicPr>
        <p:blipFill>
          <a:blip r:embed="rId3" cstate="print"/>
          <a:srcRect/>
          <a:stretch>
            <a:fillRect/>
          </a:stretch>
        </p:blipFill>
        <p:spPr bwMode="auto">
          <a:xfrm>
            <a:off x="4953000" y="457201"/>
            <a:ext cx="3657600" cy="3657603"/>
          </a:xfrm>
          <a:prstGeom prst="rect">
            <a:avLst/>
          </a:prstGeom>
          <a:noFill/>
        </p:spPr>
      </p:pic>
      <p:cxnSp>
        <p:nvCxnSpPr>
          <p:cNvPr id="19" name="Straight Arrow Connector 18"/>
          <p:cNvCxnSpPr/>
          <p:nvPr/>
        </p:nvCxnSpPr>
        <p:spPr bwMode="auto">
          <a:xfrm flipV="1">
            <a:off x="914400" y="4038600"/>
            <a:ext cx="1828800" cy="1066800"/>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25" name="Straight Arrow Connector 24"/>
          <p:cNvCxnSpPr/>
          <p:nvPr/>
        </p:nvCxnSpPr>
        <p:spPr bwMode="auto">
          <a:xfrm flipV="1">
            <a:off x="1524000" y="1905000"/>
            <a:ext cx="5486400" cy="3581400"/>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28" name="Straight Arrow Connector 27"/>
          <p:cNvCxnSpPr/>
          <p:nvPr/>
        </p:nvCxnSpPr>
        <p:spPr bwMode="auto">
          <a:xfrm>
            <a:off x="4267200" y="1066800"/>
            <a:ext cx="1219200" cy="838200"/>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31" name="Straight Arrow Connector 30"/>
          <p:cNvCxnSpPr/>
          <p:nvPr/>
        </p:nvCxnSpPr>
        <p:spPr bwMode="auto">
          <a:xfrm rot="10800000">
            <a:off x="6477000" y="457200"/>
            <a:ext cx="1066800" cy="533400"/>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
        <p:nvSpPr>
          <p:cNvPr id="34" name="TextBox 33"/>
          <p:cNvSpPr txBox="1"/>
          <p:nvPr/>
        </p:nvSpPr>
        <p:spPr>
          <a:xfrm>
            <a:off x="7239000" y="3352801"/>
            <a:ext cx="1467068" cy="646331"/>
          </a:xfrm>
          <a:prstGeom prst="rect">
            <a:avLst/>
          </a:prstGeom>
          <a:noFill/>
        </p:spPr>
        <p:txBody>
          <a:bodyPr wrap="none" rtlCol="0">
            <a:spAutoFit/>
          </a:bodyPr>
          <a:lstStyle/>
          <a:p>
            <a:r>
              <a:rPr lang="en-US" b="1" dirty="0" smtClean="0">
                <a:solidFill>
                  <a:srgbClr val="FF0000"/>
                </a:solidFill>
              </a:rPr>
              <a:t>Longitudinal</a:t>
            </a:r>
          </a:p>
          <a:p>
            <a:r>
              <a:rPr lang="en-US" b="1" dirty="0" smtClean="0">
                <a:solidFill>
                  <a:srgbClr val="FF0000"/>
                </a:solidFill>
              </a:rPr>
              <a:t>arches</a:t>
            </a:r>
            <a:endParaRPr lang="en-US" b="1" dirty="0">
              <a:solidFill>
                <a:srgbClr val="FF0000"/>
              </a:solidFill>
            </a:endParaRPr>
          </a:p>
        </p:txBody>
      </p:sp>
      <p:cxnSp>
        <p:nvCxnSpPr>
          <p:cNvPr id="35" name="Straight Arrow Connector 34"/>
          <p:cNvCxnSpPr/>
          <p:nvPr/>
        </p:nvCxnSpPr>
        <p:spPr bwMode="auto">
          <a:xfrm rot="16200000" flipV="1">
            <a:off x="6172200" y="1905000"/>
            <a:ext cx="2743200" cy="609600"/>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43" name="Straight Arrow Connector 42"/>
          <p:cNvCxnSpPr/>
          <p:nvPr/>
        </p:nvCxnSpPr>
        <p:spPr bwMode="auto">
          <a:xfrm rot="10800000">
            <a:off x="1371600" y="1219200"/>
            <a:ext cx="5943600" cy="2514600"/>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www.lilburnes.org/Students/Media1/Chartres/Graphics/chartres_cathedral_night.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 name="Rectangle 4"/>
          <p:cNvSpPr/>
          <p:nvPr/>
        </p:nvSpPr>
        <p:spPr>
          <a:xfrm>
            <a:off x="3657600" y="457200"/>
            <a:ext cx="4572000" cy="1754326"/>
          </a:xfrm>
          <a:prstGeom prst="rect">
            <a:avLst/>
          </a:prstGeom>
        </p:spPr>
        <p:txBody>
          <a:bodyPr>
            <a:spAutoFit/>
          </a:bodyPr>
          <a:lstStyle/>
          <a:p>
            <a:pPr algn="ctr"/>
            <a:r>
              <a:rPr lang="en-US" sz="3600" dirty="0" smtClean="0">
                <a:solidFill>
                  <a:srgbClr val="F8F8F8"/>
                </a:solidFill>
              </a:rPr>
              <a:t>Chartres Cathedral, </a:t>
            </a:r>
          </a:p>
          <a:p>
            <a:pPr algn="ctr"/>
            <a:r>
              <a:rPr lang="en-US" sz="3600" dirty="0" smtClean="0">
                <a:solidFill>
                  <a:srgbClr val="F8F8F8"/>
                </a:solidFill>
              </a:rPr>
              <a:t>c. 1134-1220</a:t>
            </a:r>
          </a:p>
          <a:p>
            <a:pPr algn="ctr"/>
            <a:r>
              <a:rPr lang="en-US" sz="3600" dirty="0" smtClean="0">
                <a:solidFill>
                  <a:srgbClr val="F8F8F8"/>
                </a:solidFill>
              </a:rPr>
              <a:t>13</a:t>
            </a:r>
            <a:r>
              <a:rPr lang="en-US" sz="3600" baseline="30000" dirty="0" smtClean="0">
                <a:solidFill>
                  <a:srgbClr val="F8F8F8"/>
                </a:solidFill>
              </a:rPr>
              <a:t>th</a:t>
            </a:r>
            <a:r>
              <a:rPr lang="en-US" sz="3600" dirty="0" smtClean="0">
                <a:solidFill>
                  <a:srgbClr val="F8F8F8"/>
                </a:solidFill>
              </a:rPr>
              <a:t> Century</a:t>
            </a:r>
            <a:endParaRPr lang="en-US" sz="3600" dirty="0">
              <a:solidFill>
                <a:srgbClr val="F8F8F8"/>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p:cNvPicPr>
            <a:picLocks noChangeAspect="1" noChangeArrowheads="1"/>
          </p:cNvPicPr>
          <p:nvPr/>
        </p:nvPicPr>
        <p:blipFill>
          <a:blip r:embed="rId3" cstate="print"/>
          <a:srcRect/>
          <a:stretch>
            <a:fillRect/>
          </a:stretch>
        </p:blipFill>
        <p:spPr bwMode="auto">
          <a:xfrm>
            <a:off x="0" y="0"/>
            <a:ext cx="9144000" cy="7010400"/>
          </a:xfrm>
          <a:prstGeom prst="rect">
            <a:avLst/>
          </a:prstGeom>
          <a:noFill/>
          <a:ln w="9525">
            <a:noFill/>
            <a:miter lim="800000"/>
            <a:headEnd/>
            <a:tailEnd/>
          </a:ln>
        </p:spPr>
      </p:pic>
      <p:sp>
        <p:nvSpPr>
          <p:cNvPr id="3" name="Rectangle 2"/>
          <p:cNvSpPr/>
          <p:nvPr/>
        </p:nvSpPr>
        <p:spPr>
          <a:xfrm>
            <a:off x="-381000" y="304800"/>
            <a:ext cx="5562600" cy="461665"/>
          </a:xfrm>
          <a:prstGeom prst="rect">
            <a:avLst/>
          </a:prstGeom>
        </p:spPr>
        <p:txBody>
          <a:bodyPr wrap="square">
            <a:spAutoFit/>
          </a:bodyPr>
          <a:lstStyle/>
          <a:p>
            <a:pPr algn="ctr"/>
            <a:r>
              <a:rPr lang="en-US" sz="2400" dirty="0" smtClean="0">
                <a:solidFill>
                  <a:srgbClr val="F8F8F8"/>
                </a:solidFill>
              </a:rPr>
              <a:t>Chartres </a:t>
            </a:r>
            <a:r>
              <a:rPr lang="en-US" sz="2400" dirty="0" smtClean="0">
                <a:solidFill>
                  <a:srgbClr val="F8F8F8"/>
                </a:solidFill>
              </a:rPr>
              <a:t>Cathedral</a:t>
            </a:r>
            <a:r>
              <a:rPr lang="en-US" sz="2400" dirty="0" smtClean="0">
                <a:solidFill>
                  <a:srgbClr val="F8F8F8"/>
                </a:solidFill>
              </a:rPr>
              <a:t>,</a:t>
            </a:r>
            <a:endParaRPr lang="en-US" sz="2400" dirty="0" smtClean="0">
              <a:solidFill>
                <a:srgbClr val="F8F8F8"/>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38800" y="4191001"/>
            <a:ext cx="3276600" cy="1815882"/>
          </a:xfrm>
          <a:prstGeom prst="rect">
            <a:avLst/>
          </a:prstGeom>
        </p:spPr>
        <p:txBody>
          <a:bodyPr wrap="square">
            <a:spAutoFit/>
          </a:bodyPr>
          <a:lstStyle/>
          <a:p>
            <a:r>
              <a:rPr lang="en-US" sz="2800" dirty="0" err="1" smtClean="0">
                <a:hlinkClick r:id="rId2"/>
              </a:rPr>
              <a:t>Vew</a:t>
            </a:r>
            <a:r>
              <a:rPr lang="en-US" sz="2800" dirty="0" smtClean="0">
                <a:hlinkClick r:id="rId2"/>
              </a:rPr>
              <a:t> of piers in the nave arcade, Chartres Cathedral, France, 13th century</a:t>
            </a:r>
            <a:endParaRPr lang="en-US" sz="2800" dirty="0"/>
          </a:p>
        </p:txBody>
      </p:sp>
      <p:pic>
        <p:nvPicPr>
          <p:cNvPr id="14338" name="Picture 2" descr="http://etc.usf.edu/clipart/10600/10609/pier_10609_lg.gif"/>
          <p:cNvPicPr>
            <a:picLocks noChangeAspect="1" noChangeArrowheads="1"/>
          </p:cNvPicPr>
          <p:nvPr/>
        </p:nvPicPr>
        <p:blipFill>
          <a:blip r:embed="rId3" cstate="print"/>
          <a:srcRect/>
          <a:stretch>
            <a:fillRect/>
          </a:stretch>
        </p:blipFill>
        <p:spPr bwMode="auto">
          <a:xfrm>
            <a:off x="5181600" y="228600"/>
            <a:ext cx="3733800" cy="3237748"/>
          </a:xfrm>
          <a:prstGeom prst="rect">
            <a:avLst/>
          </a:prstGeom>
          <a:noFill/>
        </p:spPr>
      </p:pic>
      <p:pic>
        <p:nvPicPr>
          <p:cNvPr id="14340" name="Picture 4" descr="http://www.ou.edu/class/ahi1113/slides/10-22.jpg"/>
          <p:cNvPicPr>
            <a:picLocks noChangeAspect="1" noChangeArrowheads="1"/>
          </p:cNvPicPr>
          <p:nvPr/>
        </p:nvPicPr>
        <p:blipFill>
          <a:blip r:embed="rId4" cstate="print"/>
          <a:srcRect/>
          <a:stretch>
            <a:fillRect/>
          </a:stretch>
        </p:blipFill>
        <p:spPr bwMode="auto">
          <a:xfrm>
            <a:off x="0" y="0"/>
            <a:ext cx="4844035" cy="68580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448</TotalTime>
  <Words>1843</Words>
  <Application>Microsoft Office PowerPoint</Application>
  <PresentationFormat>On-screen Show (4:3)</PresentationFormat>
  <Paragraphs>144</Paragraphs>
  <Slides>25</Slides>
  <Notes>15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Apex</vt:lpstr>
      <vt:lpstr>Gothic Art 1200-1500</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Gothic Art 1200-1400</dc:title>
  <dc:creator>Louise Clemmer</dc:creator>
  <cp:lastModifiedBy>Louise Clemmer</cp:lastModifiedBy>
  <cp:revision>11</cp:revision>
  <dcterms:created xsi:type="dcterms:W3CDTF">2010-12-29T15:18:29Z</dcterms:created>
  <dcterms:modified xsi:type="dcterms:W3CDTF">2011-01-06T05:13:01Z</dcterms:modified>
</cp:coreProperties>
</file>