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3" r:id="rId3"/>
    <p:sldMasterId id="2147483685" r:id="rId4"/>
  </p:sldMasterIdLst>
  <p:notesMasterIdLst>
    <p:notesMasterId r:id="rId28"/>
  </p:notesMasterIdLst>
  <p:sldIdLst>
    <p:sldId id="256" r:id="rId5"/>
    <p:sldId id="257" r:id="rId6"/>
    <p:sldId id="277" r:id="rId7"/>
    <p:sldId id="259" r:id="rId8"/>
    <p:sldId id="261" r:id="rId9"/>
    <p:sldId id="258" r:id="rId10"/>
    <p:sldId id="260" r:id="rId11"/>
    <p:sldId id="265" r:id="rId12"/>
    <p:sldId id="262" r:id="rId13"/>
    <p:sldId id="263" r:id="rId14"/>
    <p:sldId id="264" r:id="rId15"/>
    <p:sldId id="267" r:id="rId16"/>
    <p:sldId id="268" r:id="rId17"/>
    <p:sldId id="269" r:id="rId18"/>
    <p:sldId id="270" r:id="rId19"/>
    <p:sldId id="271" r:id="rId20"/>
    <p:sldId id="272" r:id="rId21"/>
    <p:sldId id="273" r:id="rId22"/>
    <p:sldId id="274" r:id="rId23"/>
    <p:sldId id="276" r:id="rId24"/>
    <p:sldId id="275" r:id="rId25"/>
    <p:sldId id="278" r:id="rId26"/>
    <p:sldId id="266"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663300"/>
    </p:penClr>
  </p:showPr>
  <p:clrMru>
    <a:srgbClr val="66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autoAdjust="0"/>
    <p:restoredTop sz="86410" autoAdjust="0"/>
  </p:normalViewPr>
  <p:slideViewPr>
    <p:cSldViewPr>
      <p:cViewPr varScale="1">
        <p:scale>
          <a:sx n="63" d="100"/>
          <a:sy n="63" d="100"/>
        </p:scale>
        <p:origin x="-8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EB2AC-3EC5-4827-8259-47AEBC3A219F}" type="datetimeFigureOut">
              <a:rPr lang="en-US" smtClean="0"/>
              <a:pPr/>
              <a:t>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69F738-8DCF-44B4-87F6-E788F9D295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metmuseum.org/toah/bibliography/?sort=auth&amp;range=Boehm-Barbara-Drake" TargetMode="External"/><Relationship Id="rId13" Type="http://schemas.openxmlformats.org/officeDocument/2006/relationships/hyperlink" Target="http://www.metmuseum.org/toah/hd/virg/hd_virg.htm" TargetMode="External"/><Relationship Id="rId18" Type="http://schemas.openxmlformats.org/officeDocument/2006/relationships/hyperlink" Target="http://www.metmuseum.org/toah/hd/relc/hd_relc.htm#ixzz19FEreYgQ" TargetMode="External"/><Relationship Id="rId3" Type="http://schemas.openxmlformats.org/officeDocument/2006/relationships/hyperlink" Target="http://www.metmuseum.org/toah/hd/byza/hd_byza.htm" TargetMode="External"/><Relationship Id="rId7" Type="http://schemas.openxmlformats.org/officeDocument/2006/relationships/hyperlink" Target="http://www.metmuseum.org/toah/works-of-art/1987.89" TargetMode="External"/><Relationship Id="rId12" Type="http://schemas.openxmlformats.org/officeDocument/2006/relationships/hyperlink" Target="http://www.metmuseum.org/toah/hd/litu/hd_litu.htm" TargetMode="External"/><Relationship Id="rId17" Type="http://schemas.openxmlformats.org/officeDocument/2006/relationships/hyperlink" Target="http://www.metmuseum.org/toah/hd/mgot/hd_mgot.htm" TargetMode="External"/><Relationship Id="rId2" Type="http://schemas.openxmlformats.org/officeDocument/2006/relationships/slide" Target="../slides/slide3.xml"/><Relationship Id="rId16" Type="http://schemas.openxmlformats.org/officeDocument/2006/relationships/hyperlink" Target="http://www.metmuseum.org/toah/hd/mona/hd_mona.htm" TargetMode="External"/><Relationship Id="rId1" Type="http://schemas.openxmlformats.org/officeDocument/2006/relationships/notesMaster" Target="../notesMasters/notesMaster1.xml"/><Relationship Id="rId6" Type="http://schemas.openxmlformats.org/officeDocument/2006/relationships/hyperlink" Target="http://www.metmuseum.org/toah/works-of-art/17.190.520" TargetMode="External"/><Relationship Id="rId11" Type="http://schemas.openxmlformats.org/officeDocument/2006/relationships/hyperlink" Target="http://www.metmuseum.org/toah/hd/deth/hd_deth.htm" TargetMode="External"/><Relationship Id="rId5" Type="http://schemas.openxmlformats.org/officeDocument/2006/relationships/hyperlink" Target="http://www.metmuseum.org/toah/works-of-art/47.101.33" TargetMode="External"/><Relationship Id="rId15" Type="http://schemas.openxmlformats.org/officeDocument/2006/relationships/hyperlink" Target="http://www.metmuseum.org/toah/hd/snts/hd_snts.htm" TargetMode="External"/><Relationship Id="rId10" Type="http://schemas.openxmlformats.org/officeDocument/2006/relationships/hyperlink" Target="http://www.metmuseum.org/toah/hd/dbyz/hd_dbyz.htm" TargetMode="External"/><Relationship Id="rId4" Type="http://schemas.openxmlformats.org/officeDocument/2006/relationships/hyperlink" Target="http://www.metmuseum.org/toah/works-of-art/17.190.685" TargetMode="External"/><Relationship Id="rId9" Type="http://schemas.openxmlformats.org/officeDocument/2006/relationships/hyperlink" Target="http://www.metmuseum.org/toah/hd/jesu/hd_jesu.htm" TargetMode="External"/><Relationship Id="rId14" Type="http://schemas.openxmlformats.org/officeDocument/2006/relationships/hyperlink" Target="http://www.metmuseum.org/toah/works-of-art/17.190.715ab"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does “</a:t>
            </a:r>
            <a:r>
              <a:rPr lang="en-US" dirty="0" err="1" smtClean="0"/>
              <a:t>esque</a:t>
            </a:r>
            <a:r>
              <a:rPr lang="en-US" dirty="0" smtClean="0"/>
              <a:t>” mean when attached to a noun?</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Eight </a:t>
            </a:r>
            <a:r>
              <a:rPr lang="en-US" i="1" dirty="0" smtClean="0"/>
              <a:t>archivolt</a:t>
            </a:r>
            <a:r>
              <a:rPr lang="en-US" dirty="0" smtClean="0"/>
              <a:t>s (arches of decorative and narrative motifs that </a:t>
            </a:r>
            <a:r>
              <a:rPr lang="en-US" i="1" dirty="0" err="1" smtClean="0"/>
              <a:t>enframe</a:t>
            </a:r>
            <a:r>
              <a:rPr lang="en-US" dirty="0" smtClean="0"/>
              <a:t> the tympanum, show the apostles preaching the gospel and healing spiritual and physical ailments.</a:t>
            </a:r>
            <a:r>
              <a:rPr lang="en-US" baseline="0" dirty="0" smtClean="0"/>
              <a:t> The outer archivolts symbolize the zodiac representations of labors of the twelve months demonstrate Christ’s is the lord of time and everything in world.</a:t>
            </a:r>
            <a:r>
              <a:rPr lang="en-US" dirty="0" smtClean="0"/>
              <a:t> </a:t>
            </a:r>
          </a:p>
          <a:p>
            <a:r>
              <a:rPr lang="en-US" dirty="0" smtClean="0"/>
              <a:t>Laborers</a:t>
            </a:r>
            <a:r>
              <a:rPr lang="en-US" baseline="0" dirty="0" smtClean="0"/>
              <a:t> and pilgrims appear in the lintel</a:t>
            </a:r>
          </a:p>
          <a:p>
            <a:r>
              <a:rPr lang="en-US" dirty="0" smtClean="0"/>
              <a:t>races</a:t>
            </a:r>
            <a:r>
              <a:rPr lang="en-US" baseline="0" dirty="0" smtClean="0"/>
              <a:t> of paint show how color played an important role for the total effect. </a:t>
            </a:r>
          </a:p>
          <a:p>
            <a:r>
              <a:rPr lang="en-US" dirty="0" smtClean="0"/>
              <a:t>On the sides of the doors (</a:t>
            </a:r>
            <a:r>
              <a:rPr lang="en-US" i="1" dirty="0" smtClean="0"/>
              <a:t>jamb)s-</a:t>
            </a:r>
            <a:r>
              <a:rPr lang="en-US" baseline="0" dirty="0" smtClean="0"/>
              <a:t> and the central post (</a:t>
            </a:r>
            <a:r>
              <a:rPr lang="en-US" i="1" baseline="0" dirty="0" smtClean="0"/>
              <a:t>trumeau</a:t>
            </a:r>
            <a:r>
              <a:rPr lang="en-US" baseline="0" dirty="0" smtClean="0"/>
              <a:t>) are sculpted figures of saints and prophets. The trumeau literally and symbolically support Christ.</a:t>
            </a:r>
          </a:p>
          <a:p>
            <a:r>
              <a:rPr lang="en-US" baseline="0" dirty="0" smtClean="0"/>
              <a:t>Sculptures taught church doctrine  for all peoples.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669F738-8DCF-44B4-87F6-E788F9D2958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is Romanesque</a:t>
            </a:r>
            <a:r>
              <a:rPr lang="en-US" baseline="0" dirty="0" smtClean="0"/>
              <a:t> about this portal?</a:t>
            </a:r>
            <a:endParaRPr lang="en-US" dirty="0" smtClean="0"/>
          </a:p>
        </p:txBody>
      </p:sp>
      <p:sp>
        <p:nvSpPr>
          <p:cNvPr id="4" name="Slide Number Placeholder 3"/>
          <p:cNvSpPr>
            <a:spLocks noGrp="1"/>
          </p:cNvSpPr>
          <p:nvPr>
            <p:ph type="sldNum" sz="quarter" idx="10"/>
          </p:nvPr>
        </p:nvSpPr>
        <p:spPr/>
        <p:txBody>
          <a:bodyPr/>
          <a:lstStyle/>
          <a:p>
            <a:fld id="{2669F738-8DCF-44B4-87F6-E788F9D2958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trumeau </a:t>
            </a:r>
            <a:r>
              <a:rPr lang="en-US" dirty="0" smtClean="0"/>
              <a:t>: Vertical architectural member between the leaves of a doorway. </a:t>
            </a:r>
            <a:r>
              <a:rPr lang="en-US" dirty="0" err="1" smtClean="0"/>
              <a:t>Trumeaus</a:t>
            </a:r>
            <a:r>
              <a:rPr lang="en-US" dirty="0" smtClean="0"/>
              <a:t> were often highly decorated.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jamb: </a:t>
            </a:r>
            <a:r>
              <a:rPr lang="en-US" dirty="0" smtClean="0"/>
              <a:t>A vertical element of a doorway or window frame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jamb figures</a:t>
            </a:r>
            <a:r>
              <a:rPr lang="en-US" dirty="0" smtClean="0"/>
              <a:t> : Statues carved on the jambs of a doorway or window. Jamb statues were often human figures- either religious figures or secular or ecclesiastical leaders</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trumeau figure </a:t>
            </a:r>
            <a:r>
              <a:rPr lang="en-US" dirty="0" smtClean="0"/>
              <a:t>: Statue decorating a trumeau. Usually this was a human figure, very often a religious personage.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Explain everything you see here:</a:t>
            </a:r>
          </a:p>
          <a:p>
            <a:r>
              <a:rPr lang="en-US" baseline="0" dirty="0" smtClean="0"/>
              <a:t> tympanum,</a:t>
            </a:r>
          </a:p>
          <a:p>
            <a:r>
              <a:rPr lang="en-US" baseline="0" dirty="0" smtClean="0"/>
              <a:t> Round arch of the Romans,</a:t>
            </a:r>
          </a:p>
          <a:p>
            <a:r>
              <a:rPr lang="en-US" baseline="0" dirty="0" smtClean="0"/>
              <a:t> Christ, nimbus</a:t>
            </a:r>
            <a:r>
              <a:rPr lang="en-US" dirty="0" smtClean="0"/>
              <a:t> </a:t>
            </a:r>
          </a:p>
          <a:p>
            <a:r>
              <a:rPr lang="en-US" dirty="0" smtClean="0"/>
              <a:t>Christ is enthroned in a halo held by angels. </a:t>
            </a:r>
          </a:p>
          <a:p>
            <a:r>
              <a:rPr lang="en-US" dirty="0" smtClean="0"/>
              <a:t>Each of the sides is split into two registers with the architrave underneath. </a:t>
            </a:r>
          </a:p>
          <a:p>
            <a:r>
              <a:rPr lang="en-US" dirty="0" smtClean="0"/>
              <a:t>The upper one shows the enthroned Virgin Mary and two apostles as observers of the judgment.</a:t>
            </a:r>
          </a:p>
          <a:p>
            <a:r>
              <a:rPr lang="en-US" dirty="0" smtClean="0"/>
              <a:t> In the lower register, to the right of Christ, eight apostles stand, facing the enthroned figure in the manner of petitioners. </a:t>
            </a:r>
          </a:p>
          <a:p>
            <a:r>
              <a:rPr lang="en-US" dirty="0" smtClean="0"/>
              <a:t>St Peter with the keys is guarding the entrance to heavenly Jerusalem, which is represented as an arcaded structure, and into which the resurrected are laboriously trying to squeeze with the assistance of an angel. </a:t>
            </a:r>
          </a:p>
          <a:p>
            <a:r>
              <a:rPr lang="en-US" dirty="0" smtClean="0"/>
              <a:t>On the opposite side, in one of the most graphic scenes in Romanesque sculpture, the Weighing of the Souls is taking place between the Archangel Michael and the Devil, behind them stands </a:t>
            </a:r>
            <a:r>
              <a:rPr lang="en-US" dirty="0" err="1" smtClean="0"/>
              <a:t>Luxuria</a:t>
            </a:r>
            <a:r>
              <a:rPr lang="en-US" dirty="0" smtClean="0"/>
              <a:t> with snakes at her breasts.</a:t>
            </a:r>
          </a:p>
          <a:p>
            <a:r>
              <a:rPr lang="en-US" dirty="0" smtClean="0"/>
              <a:t> Behind Michael's back, facing Christ, is the twelfth apostle, who is opening the Book of Life that is being weighed for the Judge. </a:t>
            </a:r>
          </a:p>
          <a:p>
            <a:r>
              <a:rPr lang="en-US" dirty="0" smtClean="0"/>
              <a:t>The architrave depicts the resurrected being separated into the Redeemed and the Damned by an angel in the centre. </a:t>
            </a:r>
          </a:p>
          <a:p>
            <a:r>
              <a:rPr lang="en-US" dirty="0" smtClean="0"/>
              <a:t>The procession of the Elect on the left, which includes two pilgrims, contrasts with the army of the Damned on the right. </a:t>
            </a:r>
          </a:p>
          <a:p>
            <a:r>
              <a:rPr lang="en-US" dirty="0" smtClean="0"/>
              <a:t>This frightened crowd is apprehensively and fearfully moving towards the spot where the poor sinners are grasped by the hand of the Devil and pulled into a dreadful Hell. The medallions on the outer archivolts, with the labors of the months and signs of the Zodiac are a reference to the larger cosmic context of the Last Judgment. </a:t>
            </a:r>
          </a:p>
          <a:p>
            <a:r>
              <a:rPr lang="en-US" dirty="0" smtClean="0"/>
              <a:t>The tympanum in </a:t>
            </a:r>
            <a:r>
              <a:rPr lang="en-US" dirty="0" err="1" smtClean="0"/>
              <a:t>Autun</a:t>
            </a:r>
            <a:r>
              <a:rPr lang="en-US" dirty="0" smtClean="0"/>
              <a:t> is especially vivid due to the elongation of the figures which, depending on the proportions, almost revokes their corporeality (relating to or involving the physical body rather than the mind or spirit)</a:t>
            </a:r>
          </a:p>
          <a:p>
            <a:r>
              <a:rPr lang="en-US" dirty="0" smtClean="0"/>
              <a:t>Added to this is a sense of drama in the contrast of Good and Evil, for instance in the Weighing of the Souls, which could scarcely be more graphic. </a:t>
            </a:r>
          </a:p>
          <a:p>
            <a:r>
              <a:rPr lang="en-US" dirty="0" smtClean="0"/>
              <a:t>And strategically located right in the middle of the Last Judgment, in the area at the bottom of the mandorla where it touches the architrave, at the feet of Christ and yet above the angel separating the Elect and the Damned, </a:t>
            </a:r>
          </a:p>
          <a:p>
            <a:r>
              <a:rPr lang="en-US" dirty="0" smtClean="0"/>
              <a:t>the sculptor inscribed his signature: GISLEBERTUS HOCFECIT - "</a:t>
            </a:r>
            <a:r>
              <a:rPr lang="en-US" dirty="0" err="1" smtClean="0"/>
              <a:t>Gislebertus</a:t>
            </a:r>
            <a:r>
              <a:rPr lang="en-US" dirty="0" smtClean="0"/>
              <a:t> made this.“</a:t>
            </a:r>
          </a:p>
          <a:p>
            <a:r>
              <a:rPr lang="en-US" dirty="0" smtClean="0"/>
              <a:t> Placed here right in the visual centre of the tympanum, his signatures elevates him - and his exceptional work into a divine sphere.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 you see? Benedictine (a member of a Christian order of monks and nuns founded by St. Benedict of </a:t>
            </a:r>
            <a:r>
              <a:rPr lang="en-US" dirty="0" err="1" smtClean="0"/>
              <a:t>Nursia</a:t>
            </a:r>
            <a:r>
              <a:rPr lang="en-US" dirty="0" smtClean="0"/>
              <a:t>, wrote the rule of Monasteries, one of three patron saints</a:t>
            </a:r>
            <a:r>
              <a:rPr lang="en-US" baseline="0" dirty="0" smtClean="0"/>
              <a:t> of Europe</a:t>
            </a:r>
            <a:r>
              <a:rPr lang="en-US" dirty="0" smtClean="0"/>
              <a:t>).  Monastery on an island off of Normandy,</a:t>
            </a:r>
            <a:r>
              <a:rPr lang="en-US" baseline="0" dirty="0" smtClean="0"/>
              <a:t> spires, fortress, inaccessible in high tide, good thing for a life of asceticism (austerity and self-denial, especially as a principled way of life)</a:t>
            </a:r>
          </a:p>
          <a:p>
            <a:r>
              <a:rPr lang="en-US" baseline="0" dirty="0" smtClean="0"/>
              <a:t>wooden gabled roof dangerous due to fire hazards</a:t>
            </a:r>
          </a:p>
          <a:p>
            <a:r>
              <a:rPr lang="en-US" baseline="0" dirty="0" smtClean="0"/>
              <a:t>Motto of the monks, “</a:t>
            </a:r>
            <a:r>
              <a:rPr lang="en-US" baseline="0" dirty="0" err="1" smtClean="0"/>
              <a:t>Ora</a:t>
            </a:r>
            <a:r>
              <a:rPr lang="en-US" baseline="0" dirty="0" smtClean="0"/>
              <a:t> et </a:t>
            </a:r>
            <a:r>
              <a:rPr lang="en-US" baseline="0" dirty="0" err="1" smtClean="0"/>
              <a:t>labora</a:t>
            </a:r>
            <a:r>
              <a:rPr lang="en-US" baseline="0" dirty="0" smtClean="0"/>
              <a:t>” prayers and work.</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do you see in all these levels: Corinthian columns, round</a:t>
            </a:r>
            <a:r>
              <a:rPr lang="en-US" baseline="0" dirty="0" smtClean="0"/>
              <a:t> arches, gables roof, piers, lunettes, pillars</a:t>
            </a:r>
          </a:p>
          <a:p>
            <a:r>
              <a:rPr lang="en-US" baseline="0" dirty="0" smtClean="0"/>
              <a:t>Why is this considered a hallmark of Romanesque architecture? Horizontal zones, strong vertical lines of half columns dividing the nave into regular bays, thick walls, three levels for clerestory windows and light; </a:t>
            </a:r>
            <a:r>
              <a:rPr lang="en-US" i="1" baseline="0" dirty="0" smtClean="0"/>
              <a:t>tribune</a:t>
            </a:r>
            <a:r>
              <a:rPr lang="en-US" baseline="0" dirty="0" smtClean="0"/>
              <a:t>, (second story gallery),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Campanile, bell</a:t>
            </a:r>
            <a:r>
              <a:rPr lang="en-US" baseline="0" dirty="0" smtClean="0"/>
              <a:t> tower, usually separate from the church. The campaniles towered over every city and rang out its supremacy, and the local word for chauvinism, </a:t>
            </a:r>
            <a:r>
              <a:rPr lang="en-US" i="1" baseline="0" dirty="0" err="1" smtClean="0"/>
              <a:t>campanilism</a:t>
            </a:r>
            <a:r>
              <a:rPr lang="en-US" baseline="0" dirty="0" smtClean="0"/>
              <a:t> derives from campanile.</a:t>
            </a:r>
          </a:p>
          <a:p>
            <a:endParaRPr lang="en-US" baseline="0" dirty="0" smtClean="0"/>
          </a:p>
          <a:p>
            <a:r>
              <a:rPr lang="en-US" baseline="0" dirty="0" smtClean="0"/>
              <a:t>Italians never completely embraced Romanesque architecture</a:t>
            </a:r>
          </a:p>
          <a:p>
            <a:r>
              <a:rPr lang="en-US" baseline="0" dirty="0" smtClean="0"/>
              <a:t>Italian version was a hybrid of European and classical forms</a:t>
            </a:r>
          </a:p>
          <a:p>
            <a:r>
              <a:rPr lang="en-US" baseline="0" dirty="0" smtClean="0"/>
              <a:t>Styles varied from one city to another</a:t>
            </a:r>
          </a:p>
          <a:p>
            <a:r>
              <a:rPr lang="en-US" baseline="0" dirty="0" smtClean="0"/>
              <a:t>Each city state added its local, which they believed proved their superiority over one another.</a:t>
            </a:r>
          </a:p>
          <a:p>
            <a:r>
              <a:rPr lang="en-US" baseline="0" dirty="0" smtClean="0"/>
              <a:t>In 1870 Italy finally united and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was going on in Europe during this time? </a:t>
            </a:r>
            <a:r>
              <a:rPr lang="en-US" dirty="0" smtClean="0"/>
              <a:t>Increase</a:t>
            </a:r>
            <a:r>
              <a:rPr lang="en-US" baseline="0" dirty="0" smtClean="0"/>
              <a:t> in social, cultural and economic life, increasing prosperity of monasteries and pilgrimages, Between 1050 and 1350 ; France alone built eighty cathedrals, five hundred large churches, and tens of thousands of parish churches; </a:t>
            </a:r>
            <a:r>
              <a:rPr lang="en-US" sz="1200" kern="1200" dirty="0" smtClean="0">
                <a:solidFill>
                  <a:schemeClr val="tx1"/>
                </a:solidFill>
                <a:latin typeface="+mn-lt"/>
                <a:ea typeface="+mn-ea"/>
                <a:cs typeface="+mn-cs"/>
              </a:rPr>
              <a:t>Immense relief that the world had not ended at the </a:t>
            </a:r>
          </a:p>
          <a:p>
            <a:r>
              <a:rPr lang="en-US" sz="1200" kern="1200" dirty="0" smtClean="0">
                <a:solidFill>
                  <a:schemeClr val="tx1"/>
                </a:solidFill>
                <a:latin typeface="+mn-lt"/>
                <a:ea typeface="+mn-ea"/>
                <a:cs typeface="+mn-cs"/>
              </a:rPr>
              <a:t>turn of the millennium; The resurgence of cities and trade; The emergence of Europe as we know it ;The strengthened authority of the Pope;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emergence of a middle class and merchant class;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evolution of the Romance languages;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peak of feudalism as a political system </a:t>
            </a:r>
          </a:p>
          <a:p>
            <a:r>
              <a:rPr lang="en-US" b="1" baseline="0" dirty="0" smtClean="0"/>
              <a:t>What happened to the migrating peoples? </a:t>
            </a:r>
            <a:r>
              <a:rPr lang="en-US" baseline="0" dirty="0" smtClean="0"/>
              <a:t>Became Christian and attacks were abated.</a:t>
            </a:r>
          </a:p>
          <a:p>
            <a:r>
              <a:rPr lang="en-US" b="1" baseline="0" dirty="0" smtClean="0"/>
              <a:t>What happened to the Eastern Orthodox Church? </a:t>
            </a:r>
            <a:r>
              <a:rPr lang="en-US" baseline="0" dirty="0" smtClean="0"/>
              <a:t>They remained split from Western or Roman and Byzantine or Orthodox, which became official in 1054. Their differences were never going to be resolved even in future attempts.</a:t>
            </a:r>
          </a:p>
          <a:p>
            <a:r>
              <a:rPr lang="en-US" b="1" baseline="0" dirty="0" smtClean="0"/>
              <a:t>How did the Roman Catholic church continue</a:t>
            </a:r>
            <a:r>
              <a:rPr lang="en-US" baseline="0" dirty="0" smtClean="0"/>
              <a:t>? Consolidated religious and political power. England and France were united after the Battle of Hastings in 1066, Normans rid Italy and Sicily from Byzantine control and political stability advanced the economy.</a:t>
            </a:r>
          </a:p>
          <a:p>
            <a:r>
              <a:rPr lang="en-US" b="1" dirty="0" smtClean="0"/>
              <a:t>Explain the pilgrims purpose? </a:t>
            </a:r>
            <a:r>
              <a:rPr lang="en-US" sz="1200" kern="1200" dirty="0" smtClean="0">
                <a:solidFill>
                  <a:schemeClr val="tx1"/>
                </a:solidFill>
                <a:latin typeface="+mn-lt"/>
                <a:ea typeface="+mn-ea"/>
                <a:cs typeface="+mn-cs"/>
              </a:rPr>
              <a:t>Monasteries housed the relics of saints, cult of relics became a major cultural factor influencing architecture. The onslaught</a:t>
            </a:r>
            <a:r>
              <a:rPr lang="en-US" sz="1200" kern="1200" baseline="0" dirty="0" smtClean="0">
                <a:solidFill>
                  <a:schemeClr val="tx1"/>
                </a:solidFill>
                <a:latin typeface="+mn-lt"/>
                <a:ea typeface="+mn-ea"/>
                <a:cs typeface="+mn-cs"/>
              </a:rPr>
              <a:t> of pilgrims and d de</a:t>
            </a:r>
            <a:r>
              <a:rPr lang="en-US" sz="1200" kern="1200" dirty="0" smtClean="0">
                <a:solidFill>
                  <a:schemeClr val="tx1"/>
                </a:solidFill>
                <a:latin typeface="+mn-lt"/>
                <a:ea typeface="+mn-ea"/>
                <a:cs typeface="+mn-cs"/>
              </a:rPr>
              <a:t>vout Christians would visit and </a:t>
            </a:r>
            <a:r>
              <a:rPr lang="en-US" dirty="0" smtClean="0"/>
              <a:t>venerate the relics of saints and</a:t>
            </a:r>
            <a:r>
              <a:rPr lang="en-US" baseline="0" dirty="0" smtClean="0"/>
              <a:t> </a:t>
            </a:r>
            <a:r>
              <a:rPr lang="en-US" dirty="0" smtClean="0"/>
              <a:t>martyrs.</a:t>
            </a:r>
            <a:r>
              <a:rPr lang="en-US" baseline="0" dirty="0" smtClean="0"/>
              <a:t> They believed  these </a:t>
            </a:r>
            <a:r>
              <a:rPr lang="en-US" dirty="0" smtClean="0"/>
              <a:t>relics  had curative powers. The mass of traveler created standard routes from one monastery to another; These roads became trade/commercial zones taking money from the travelers for food and shelter</a:t>
            </a:r>
            <a:endParaRPr lang="en-US" baseline="0" dirty="0" smtClean="0"/>
          </a:p>
          <a:p>
            <a:endParaRPr lang="en-US" baseline="0" dirty="0" smtClean="0"/>
          </a:p>
          <a:p>
            <a:r>
              <a:rPr lang="en-US" b="1" baseline="0" dirty="0" smtClean="0"/>
              <a:t>What are some known Romanesque traits? </a:t>
            </a:r>
            <a:r>
              <a:rPr lang="en-US" b="0" baseline="0" dirty="0" smtClean="0"/>
              <a:t>They needed to accommodate the hordes of pilgrims that were taking time away from the daily clergy duties. The solution was to create circular loop around the nave. On the east end they created a semi circular ambulatory (walk way around the perimeter) behind the altar and radiating chapels displaying relics of saints and martyrs. The ambulatory was linked to the aisles and the nave and transept, keeping the monks separated from the mass. The transept was moved toward the middle of the church to further create a stronger cruciform.    Buildings both religious and political were strongholds, fortified with thick walls, small windows and modular, (made up of separate modules that can be rearranged, replaced, combined, or interchanged easily depending on the relics and burials) </a:t>
            </a:r>
            <a:r>
              <a:rPr lang="en-US" b="0" baseline="0" dirty="0" err="1" smtClean="0"/>
              <a:t>squarish</a:t>
            </a:r>
            <a:r>
              <a:rPr lang="en-US" b="0" baseline="0" dirty="0" smtClean="0"/>
              <a:t> bays and fat piers supporting round arches and barrel vaults</a:t>
            </a:r>
            <a:r>
              <a:rPr lang="en-US" baseline="0" dirty="0" smtClean="0"/>
              <a:t>; thick walls; to lessen the darkness the three story design evolved just to put clerestory windows on the third section. </a:t>
            </a:r>
          </a:p>
          <a:p>
            <a:r>
              <a:rPr lang="en-US" b="1" baseline="0" dirty="0" smtClean="0"/>
              <a:t>Was Romanesque art and architecture the same all over Europe? </a:t>
            </a:r>
            <a:r>
              <a:rPr lang="en-US" baseline="0" dirty="0" smtClean="0"/>
              <a:t>No</a:t>
            </a:r>
          </a:p>
          <a:p>
            <a:r>
              <a:rPr lang="en-US" b="1" baseline="0" dirty="0" smtClean="0"/>
              <a:t>Why did architecture vary so much?  </a:t>
            </a:r>
            <a:r>
              <a:rPr lang="en-US" baseline="0" dirty="0" smtClean="0"/>
              <a:t>it varied greatly according to climate, tradition, available materials.</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Rib vault is an English innovation</a:t>
            </a:r>
          </a:p>
          <a:p>
            <a:r>
              <a:rPr lang="en-US" dirty="0" smtClean="0"/>
              <a:t>The Vikings or Norsemen, later called the Normans settled in France and accepted Christianity. They invaded England at </a:t>
            </a:r>
            <a:r>
              <a:rPr lang="en-US" dirty="0" err="1" smtClean="0"/>
              <a:t>Hasings</a:t>
            </a:r>
            <a:r>
              <a:rPr lang="en-US" dirty="0" smtClean="0"/>
              <a:t> under </a:t>
            </a:r>
            <a:r>
              <a:rPr lang="en-US" dirty="0" err="1" smtClean="0"/>
              <a:t>Willaim</a:t>
            </a:r>
            <a:r>
              <a:rPr lang="en-US" dirty="0" smtClean="0"/>
              <a:t> the conqueror </a:t>
            </a:r>
            <a:r>
              <a:rPr lang="en-US" dirty="0" err="1" smtClean="0"/>
              <a:t>andd</a:t>
            </a:r>
            <a:r>
              <a:rPr lang="en-US" dirty="0" smtClean="0"/>
              <a:t> added England to France in 1066.</a:t>
            </a:r>
          </a:p>
          <a:p>
            <a:r>
              <a:rPr lang="en-US" dirty="0" smtClean="0"/>
              <a:t>Until 1200</a:t>
            </a:r>
            <a:r>
              <a:rPr lang="en-US" baseline="0" dirty="0" smtClean="0"/>
              <a:t> Norman rulers built castles and churches across England and Wales. This design is often called Norman after Williams the Conqueror’s legacy</a:t>
            </a:r>
          </a:p>
          <a:p>
            <a:r>
              <a:rPr lang="en-US" baseline="0" dirty="0" smtClean="0"/>
              <a:t>England was full of limestone, granite and sandstone. They built Canterbury Cathedral; Lincoln, Rochester, Winchester, Durham, Norwich and Ely. </a:t>
            </a:r>
          </a:p>
          <a:p>
            <a:r>
              <a:rPr lang="en-US" baseline="0" dirty="0" smtClean="0"/>
              <a:t>They were cruciform; long narrow naves; twin towers; a tower over the crossing; large </a:t>
            </a:r>
            <a:r>
              <a:rPr lang="en-US" i="1" baseline="0" dirty="0" smtClean="0"/>
              <a:t>triforiums</a:t>
            </a:r>
            <a:r>
              <a:rPr lang="en-US" baseline="0" dirty="0" smtClean="0"/>
              <a:t> (an upper gallery over side aisles, above the tribune); massive cylindrical or clustered piers supported the roof and features incised geometric ornaments on columns and capitals.</a:t>
            </a:r>
          </a:p>
          <a:p>
            <a:endParaRPr lang="en-US" baseline="0" dirty="0" smtClean="0"/>
          </a:p>
          <a:p>
            <a:r>
              <a:rPr lang="en-US" baseline="0" dirty="0" smtClean="0"/>
              <a:t>Durham Cathedral housed the remains of St. Cuthbert and the Venerable Bede ( a historian who died in 735); Durham cathedral was a Benedictine monastery; 470 foot long nave; huge composite piers; engaged </a:t>
            </a:r>
            <a:r>
              <a:rPr lang="en-US" baseline="0" dirty="0" err="1" smtClean="0"/>
              <a:t>colonnettes</a:t>
            </a:r>
            <a:r>
              <a:rPr lang="en-US" baseline="0" dirty="0" smtClean="0"/>
              <a:t> that alternate with massive cylindrical piers; carved zigzag and lozenge (diamond shape design) patterned; column; painted red, blue, and gold;  light emerged from clerestory windows and side galleries; rib vaults were used for the first time; they strengthened the lines of the groin vaults; coupled with pointed arches in the vaults, more efficiently carried the weight of the roof than just the thick walls; aesthetically the stone rib vaults bind the interior together in a web on linear patterns and give it a strong vertical thrust, which were often used in the emerging Gothic church.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Interesting Information about the History of the Bayeux Tapestry</a:t>
            </a:r>
            <a:br>
              <a:rPr lang="en-US" b="1" dirty="0" smtClean="0"/>
            </a:br>
            <a:r>
              <a:rPr lang="en-US" b="1" dirty="0" smtClean="0"/>
              <a:t>The Bayeux Tapestry consists of a series of seventy-two scenes, or pictures, done about the time of  the accession of William the Conqueror to the throne of England. The Bayeux Tapestry was probably intended to decorate the cathedral of Bayeux, in Normandy, France, where it was originally placed. Some have supposed it to be the work of the wife of William the Conqueror, Queen Matilda.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The entire length is two hundred and fourteen feet and the width about twenty inches.</a:t>
            </a:r>
            <a:endParaRPr lang="en-US" b="1"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smtClean="0"/>
              <a:t> </a:t>
            </a:r>
            <a:r>
              <a:rPr lang="en-US" b="1" dirty="0" smtClean="0"/>
              <a:t>It represents events in English history from the end of King Edward the Confessor's reign to the Battle of Hastings. As a guide to a knowledge of the armor, weapons, and costume of the period, it is of very great value. The tapestry is preserved at Bayeux in France.</a:t>
            </a:r>
            <a:endParaRPr lang="en-US"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sz="1200" b="1" u="none" strike="noStrike" kern="1200" dirty="0" smtClean="0">
                <a:solidFill>
                  <a:schemeClr val="tx1"/>
                </a:solidFill>
                <a:latin typeface="+mn-lt"/>
                <a:ea typeface="+mn-ea"/>
                <a:cs typeface="+mn-cs"/>
              </a:rPr>
              <a:t>Reliquaries</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Reliquaries are the containers that store and display relics. Since the relics themselves were considered "more valuable than precious stones and more to be esteemed than gold," they were enshrined in vessels, or reliquaries, crafted of or covered by gold, silver, ivory, gems, and enamel. These precious objects were a major form of artistic production across Europe and </a:t>
            </a:r>
            <a:r>
              <a:rPr lang="en-US" sz="1200" u="none" strike="noStrike" kern="1200" dirty="0" smtClean="0">
                <a:solidFill>
                  <a:schemeClr val="tx1"/>
                </a:solidFill>
                <a:latin typeface="+mn-lt"/>
                <a:ea typeface="+mn-ea"/>
                <a:cs typeface="+mn-cs"/>
                <a:hlinkClick r:id="rId3"/>
              </a:rPr>
              <a:t>Byzantium</a:t>
            </a:r>
            <a:r>
              <a:rPr lang="en-US" sz="1200" u="none" strike="noStrike" kern="1200" dirty="0" smtClean="0">
                <a:solidFill>
                  <a:schemeClr val="tx1"/>
                </a:solidFill>
                <a:latin typeface="+mn-lt"/>
                <a:ea typeface="+mn-ea"/>
                <a:cs typeface="+mn-cs"/>
              </a:rPr>
              <a:t> throughout the Middle Ages.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Reliquaries could take the form of caskets (</a:t>
            </a:r>
            <a:r>
              <a:rPr lang="en-US" sz="1200" i="1" u="none" strike="noStrike" kern="1200" dirty="0" smtClean="0">
                <a:solidFill>
                  <a:schemeClr val="tx1"/>
                </a:solidFill>
                <a:latin typeface="+mn-lt"/>
                <a:ea typeface="+mn-ea"/>
                <a:cs typeface="+mn-cs"/>
              </a:rPr>
              <a:t>chasses</a:t>
            </a:r>
            <a:r>
              <a:rPr lang="en-US" sz="1200" u="none" strike="noStrike" kern="1200" dirty="0" smtClean="0">
                <a:solidFill>
                  <a:schemeClr val="tx1"/>
                </a:solidFill>
                <a:latin typeface="+mn-lt"/>
                <a:ea typeface="+mn-ea"/>
                <a:cs typeface="+mn-cs"/>
              </a:rPr>
              <a:t>) (</a:t>
            </a:r>
            <a:r>
              <a:rPr lang="en-US" sz="1200" u="none" strike="noStrike" kern="1200" dirty="0" smtClean="0">
                <a:solidFill>
                  <a:schemeClr val="tx1"/>
                </a:solidFill>
                <a:latin typeface="+mn-lt"/>
                <a:ea typeface="+mn-ea"/>
                <a:cs typeface="+mn-cs"/>
                <a:hlinkClick r:id="rId4"/>
              </a:rPr>
              <a:t>17.190.685</a:t>
            </a:r>
            <a:r>
              <a:rPr lang="en-US" sz="1200" u="none" strike="noStrike" kern="1200" dirty="0" smtClean="0">
                <a:solidFill>
                  <a:schemeClr val="tx1"/>
                </a:solidFill>
                <a:latin typeface="+mn-lt"/>
                <a:ea typeface="+mn-ea"/>
                <a:cs typeface="+mn-cs"/>
              </a:rPr>
              <a:t>) or even more complex containers in the form of parts of the body, usually mimicking the relic it enshrined (</a:t>
            </a:r>
            <a:r>
              <a:rPr lang="en-US" sz="1200" u="none" strike="noStrike" kern="1200" dirty="0" smtClean="0">
                <a:solidFill>
                  <a:schemeClr val="tx1"/>
                </a:solidFill>
                <a:latin typeface="+mn-lt"/>
                <a:ea typeface="+mn-ea"/>
                <a:cs typeface="+mn-cs"/>
                <a:hlinkClick r:id="rId5"/>
              </a:rPr>
              <a:t>47.101.33</a:t>
            </a:r>
            <a:r>
              <a:rPr lang="en-US" sz="1200" u="none" strike="noStrike" kern="1200" dirty="0" smtClean="0">
                <a:solidFill>
                  <a:schemeClr val="tx1"/>
                </a:solidFill>
                <a:latin typeface="+mn-lt"/>
                <a:ea typeface="+mn-ea"/>
                <a:cs typeface="+mn-cs"/>
              </a:rPr>
              <a:t>). Reliquaries were often covered with narrative scenes from the life of the saint whose remains were held within (</a:t>
            </a:r>
            <a:r>
              <a:rPr lang="en-US" sz="1200" u="none" strike="noStrike" kern="1200" dirty="0" smtClean="0">
                <a:solidFill>
                  <a:schemeClr val="tx1"/>
                </a:solidFill>
                <a:latin typeface="+mn-lt"/>
                <a:ea typeface="+mn-ea"/>
                <a:cs typeface="+mn-cs"/>
                <a:hlinkClick r:id="rId6"/>
              </a:rPr>
              <a:t>17.190.520</a:t>
            </a:r>
            <a:r>
              <a:rPr lang="en-US" sz="1200" u="none" strike="noStrike" kern="1200" dirty="0" smtClean="0">
                <a:solidFill>
                  <a:schemeClr val="tx1"/>
                </a:solidFill>
                <a:latin typeface="+mn-lt"/>
                <a:ea typeface="+mn-ea"/>
                <a:cs typeface="+mn-cs"/>
              </a:rPr>
              <a:t>; </a:t>
            </a:r>
            <a:r>
              <a:rPr lang="en-US" sz="1200" u="none" strike="noStrike" kern="1200" dirty="0" smtClean="0">
                <a:solidFill>
                  <a:schemeClr val="tx1"/>
                </a:solidFill>
                <a:latin typeface="+mn-lt"/>
                <a:ea typeface="+mn-ea"/>
                <a:cs typeface="+mn-cs"/>
                <a:hlinkClick r:id="rId7"/>
              </a:rPr>
              <a:t>1987.89</a:t>
            </a:r>
            <a:r>
              <a:rPr lang="en-US" sz="1200" u="none" strike="noStrike" kern="1200" dirty="0" smtClean="0">
                <a:solidFill>
                  <a:schemeClr val="tx1"/>
                </a:solidFill>
                <a:latin typeface="+mn-lt"/>
                <a:ea typeface="+mn-ea"/>
                <a:cs typeface="+mn-cs"/>
              </a:rPr>
              <a:t>). Reliquaries were also fashioned into full-body statues. Set on an altar and carried in procession, these highly decorated works of art made an indelible impression on the faithful. The distinction between the meaning of an image such as the Reliquary Statue of Sainte-Foy at Conques and pagan idols was clearly articulated by Bernard of Angers in the eleventh century: "It is not an impure idol that receives the worship of an oracle or of sacrifice, it is a pious memorial, before which the faithful heart feels more easily and more strongly touched by solemnity, and implores more fervently the powerful intercession of the saint for its sins."</a:t>
            </a:r>
          </a:p>
          <a:p>
            <a:r>
              <a:rPr lang="en-US" sz="1200" b="1" u="none" strike="noStrike" kern="1200" dirty="0" smtClean="0">
                <a:solidFill>
                  <a:schemeClr val="tx1"/>
                </a:solidFill>
                <a:latin typeface="+mn-lt"/>
                <a:ea typeface="+mn-ea"/>
                <a:cs typeface="+mn-cs"/>
                <a:hlinkClick r:id="rId8"/>
              </a:rPr>
              <a:t>Barbara Drake Boehm</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Department of Medieval Art and The Cloisters, The Metropolitan Museum of Art </a:t>
            </a:r>
          </a:p>
          <a:p>
            <a:endParaRPr lang="en-US" sz="1200" b="1" u="none" strike="noStrike" kern="1200" dirty="0" smtClean="0">
              <a:solidFill>
                <a:schemeClr val="tx1"/>
              </a:solidFill>
              <a:latin typeface="+mn-lt"/>
              <a:ea typeface="+mn-ea"/>
              <a:cs typeface="+mn-cs"/>
            </a:endParaRPr>
          </a:p>
          <a:p>
            <a:endParaRPr lang="en-US" sz="1200" b="1" u="none" strike="noStrike" kern="1200" dirty="0" smtClean="0">
              <a:solidFill>
                <a:schemeClr val="tx1"/>
              </a:solidFill>
              <a:latin typeface="+mn-lt"/>
              <a:ea typeface="+mn-ea"/>
              <a:cs typeface="+mn-cs"/>
            </a:endParaRPr>
          </a:p>
          <a:p>
            <a:r>
              <a:rPr lang="en-US" sz="1200" b="1" u="none" strike="noStrike" kern="1200" dirty="0" smtClean="0">
                <a:solidFill>
                  <a:schemeClr val="tx1"/>
                </a:solidFill>
                <a:latin typeface="+mn-lt"/>
                <a:ea typeface="+mn-ea"/>
                <a:cs typeface="+mn-cs"/>
              </a:rPr>
              <a:t>Relics</a:t>
            </a: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Christian belief in the power of relics, the physical remains of a holy site or holy person, or objects with which they had contact, is as old as the faith itself and developed alongside it. Relics were more than mementos. The New Testament refers to the healing power of objects that were touched by </a:t>
            </a:r>
            <a:r>
              <a:rPr lang="en-US" sz="1200" u="none" strike="noStrike" kern="1200" dirty="0" smtClean="0">
                <a:solidFill>
                  <a:schemeClr val="tx1"/>
                </a:solidFill>
                <a:latin typeface="+mn-lt"/>
                <a:ea typeface="+mn-ea"/>
                <a:cs typeface="+mn-cs"/>
                <a:hlinkClick r:id="rId9"/>
              </a:rPr>
              <a:t>Christ</a:t>
            </a:r>
            <a:r>
              <a:rPr lang="en-US" sz="1200" u="none" strike="noStrike" kern="1200" dirty="0" smtClean="0">
                <a:solidFill>
                  <a:schemeClr val="tx1"/>
                </a:solidFill>
                <a:latin typeface="+mn-lt"/>
                <a:ea typeface="+mn-ea"/>
                <a:cs typeface="+mn-cs"/>
              </a:rPr>
              <a:t> or his apostles. The body of the saint provided a spiritual link between life and </a:t>
            </a:r>
            <a:r>
              <a:rPr lang="en-US" sz="1200" u="none" strike="noStrike" kern="1200" dirty="0" smtClean="0">
                <a:solidFill>
                  <a:schemeClr val="tx1"/>
                </a:solidFill>
                <a:latin typeface="+mn-lt"/>
                <a:ea typeface="+mn-ea"/>
                <a:cs typeface="+mn-cs"/>
                <a:hlinkClick r:id="rId10"/>
              </a:rPr>
              <a:t>death</a:t>
            </a:r>
            <a:r>
              <a:rPr lang="en-US" sz="1200" u="none" strike="noStrike" kern="1200" dirty="0" smtClean="0">
                <a:solidFill>
                  <a:schemeClr val="tx1"/>
                </a:solidFill>
                <a:latin typeface="+mn-lt"/>
                <a:ea typeface="+mn-ea"/>
                <a:cs typeface="+mn-cs"/>
              </a:rPr>
              <a:t>, between man and God: "Because of the grace remaining in the martyr, they were an inestimable treasure for the holy congregation of the faithful." Fueled by the Christian belief in the </a:t>
            </a:r>
            <a:r>
              <a:rPr lang="en-US" sz="1200" u="none" strike="noStrike" kern="1200" dirty="0" smtClean="0">
                <a:solidFill>
                  <a:schemeClr val="tx1"/>
                </a:solidFill>
                <a:latin typeface="+mn-lt"/>
                <a:ea typeface="+mn-ea"/>
                <a:cs typeface="+mn-cs"/>
                <a:hlinkClick r:id="rId11"/>
              </a:rPr>
              <a:t>afterlife and resurrection</a:t>
            </a:r>
            <a:r>
              <a:rPr lang="en-US" sz="1200" u="none" strike="noStrike" kern="1200" dirty="0" smtClean="0">
                <a:solidFill>
                  <a:schemeClr val="tx1"/>
                </a:solidFill>
                <a:latin typeface="+mn-lt"/>
                <a:ea typeface="+mn-ea"/>
                <a:cs typeface="+mn-cs"/>
              </a:rPr>
              <a:t>, in the power of the soul, and in the role of saints as advocates for humankind in heaven, the veneration of relics in the Middle Ages came to rival the </a:t>
            </a:r>
            <a:r>
              <a:rPr lang="en-US" sz="1200" u="none" strike="noStrike" kern="1200" dirty="0" smtClean="0">
                <a:solidFill>
                  <a:schemeClr val="tx1"/>
                </a:solidFill>
                <a:latin typeface="+mn-lt"/>
                <a:ea typeface="+mn-ea"/>
                <a:cs typeface="+mn-cs"/>
                <a:hlinkClick r:id="rId12"/>
              </a:rPr>
              <a:t>sacraments</a:t>
            </a:r>
            <a:r>
              <a:rPr lang="en-US" sz="1200" u="none" strike="noStrike" kern="1200" dirty="0" smtClean="0">
                <a:solidFill>
                  <a:schemeClr val="tx1"/>
                </a:solidFill>
                <a:latin typeface="+mn-lt"/>
                <a:ea typeface="+mn-ea"/>
                <a:cs typeface="+mn-cs"/>
              </a:rPr>
              <a:t> in the daily life of the medieval church.</a:t>
            </a:r>
          </a:p>
          <a:p>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All relics bestowed honor and privileges upon the possessor, and monasteries and cathedrals sought to hold the most prestigious. Some relics were even stolen from one church, only to find a new home in another.</a:t>
            </a:r>
          </a:p>
          <a:p>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The holiest of relics were those associated with Christ and his mother. Because of the belief in the resurrection of Christ and the bodily assumption of </a:t>
            </a:r>
            <a:r>
              <a:rPr lang="en-US" sz="1200" u="none" strike="noStrike" kern="1200" dirty="0" smtClean="0">
                <a:solidFill>
                  <a:schemeClr val="tx1"/>
                </a:solidFill>
                <a:latin typeface="+mn-lt"/>
                <a:ea typeface="+mn-ea"/>
                <a:cs typeface="+mn-cs"/>
                <a:hlinkClick r:id="rId13"/>
              </a:rPr>
              <a:t>the Virgin</a:t>
            </a:r>
            <a:r>
              <a:rPr lang="en-US" sz="1200" u="none" strike="noStrike" kern="1200" dirty="0" smtClean="0">
                <a:solidFill>
                  <a:schemeClr val="tx1"/>
                </a:solidFill>
                <a:latin typeface="+mn-lt"/>
                <a:ea typeface="+mn-ea"/>
                <a:cs typeface="+mn-cs"/>
              </a:rPr>
              <a:t> into heaven, physical relics of Christ and the Virgin were—with a few rare exceptions, like the baby teeth of Jesus or the Virgin's milk—usually objects that they touched in their lifetime, such as the wood from the True Cross (Reliquary of the True Cross (</a:t>
            </a:r>
            <a:r>
              <a:rPr lang="en-US" sz="1200" u="none" strike="noStrike" kern="1200" dirty="0" err="1" smtClean="0">
                <a:solidFill>
                  <a:schemeClr val="tx1"/>
                </a:solidFill>
                <a:latin typeface="+mn-lt"/>
                <a:ea typeface="+mn-ea"/>
                <a:cs typeface="+mn-cs"/>
              </a:rPr>
              <a:t>Staurotheke</a:t>
            </a:r>
            <a:r>
              <a:rPr lang="en-US" sz="1200" u="none" strike="noStrike" kern="1200" dirty="0" smtClean="0">
                <a:solidFill>
                  <a:schemeClr val="tx1"/>
                </a:solidFill>
                <a:latin typeface="+mn-lt"/>
                <a:ea typeface="+mn-ea"/>
                <a:cs typeface="+mn-cs"/>
              </a:rPr>
              <a:t>), </a:t>
            </a:r>
            <a:r>
              <a:rPr lang="en-US" sz="1200" u="none" strike="noStrike" kern="1200" dirty="0" smtClean="0">
                <a:solidFill>
                  <a:schemeClr val="tx1"/>
                </a:solidFill>
                <a:latin typeface="+mn-lt"/>
                <a:ea typeface="+mn-ea"/>
                <a:cs typeface="+mn-cs"/>
                <a:hlinkClick r:id="rId14"/>
              </a:rPr>
              <a:t>17.190.715ab</a:t>
            </a:r>
            <a:r>
              <a:rPr lang="en-US" sz="1200" u="none" strike="noStrike" kern="1200" dirty="0" smtClean="0">
                <a:solidFill>
                  <a:schemeClr val="tx1"/>
                </a:solidFill>
                <a:latin typeface="+mn-lt"/>
                <a:ea typeface="+mn-ea"/>
                <a:cs typeface="+mn-cs"/>
              </a:rPr>
              <a:t>) or pieces of the Virgin's veil. The most common relics are associated with the </a:t>
            </a:r>
            <a:r>
              <a:rPr lang="en-US" sz="1200" u="none" strike="noStrike" kern="1200" dirty="0" smtClean="0">
                <a:solidFill>
                  <a:schemeClr val="tx1"/>
                </a:solidFill>
                <a:latin typeface="+mn-lt"/>
                <a:ea typeface="+mn-ea"/>
                <a:cs typeface="+mn-cs"/>
                <a:hlinkClick r:id="rId15"/>
              </a:rPr>
              <a:t>apostles and those local saints</a:t>
            </a:r>
            <a:r>
              <a:rPr lang="en-US" sz="1200" u="none" strike="noStrike" kern="1200" dirty="0" smtClean="0">
                <a:solidFill>
                  <a:schemeClr val="tx1"/>
                </a:solidFill>
                <a:latin typeface="+mn-lt"/>
                <a:ea typeface="+mn-ea"/>
                <a:cs typeface="+mn-cs"/>
              </a:rPr>
              <a:t> who worked miracles across Europe. All relics bestowed honor and privileges upon the possessor, and </a:t>
            </a:r>
            <a:r>
              <a:rPr lang="en-US" sz="1200" u="none" strike="noStrike" kern="1200" dirty="0" smtClean="0">
                <a:solidFill>
                  <a:schemeClr val="tx1"/>
                </a:solidFill>
                <a:latin typeface="+mn-lt"/>
                <a:ea typeface="+mn-ea"/>
                <a:cs typeface="+mn-cs"/>
                <a:hlinkClick r:id="rId16"/>
              </a:rPr>
              <a:t>monasteries</a:t>
            </a:r>
            <a:r>
              <a:rPr lang="en-US" sz="1200" u="none" strike="noStrike" kern="1200" dirty="0" smtClean="0">
                <a:solidFill>
                  <a:schemeClr val="tx1"/>
                </a:solidFill>
                <a:latin typeface="+mn-lt"/>
                <a:ea typeface="+mn-ea"/>
                <a:cs typeface="+mn-cs"/>
              </a:rPr>
              <a:t> and </a:t>
            </a:r>
            <a:r>
              <a:rPr lang="en-US" sz="1200" u="none" strike="noStrike" kern="1200" dirty="0" smtClean="0">
                <a:solidFill>
                  <a:schemeClr val="tx1"/>
                </a:solidFill>
                <a:latin typeface="+mn-lt"/>
                <a:ea typeface="+mn-ea"/>
                <a:cs typeface="+mn-cs"/>
                <a:hlinkClick r:id="rId17"/>
              </a:rPr>
              <a:t>cathedrals</a:t>
            </a:r>
            <a:r>
              <a:rPr lang="en-US" sz="1200" u="none" strike="noStrike" kern="1200" dirty="0" smtClean="0">
                <a:solidFill>
                  <a:schemeClr val="tx1"/>
                </a:solidFill>
                <a:latin typeface="+mn-lt"/>
                <a:ea typeface="+mn-ea"/>
                <a:cs typeface="+mn-cs"/>
              </a:rPr>
              <a:t> sought to hold the most prestigious. Some relics were even stolen from one church, only to find a new home in another.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Source: </a:t>
            </a:r>
            <a:r>
              <a:rPr lang="en-US" sz="1200" u="none" strike="noStrike" kern="1200" dirty="0" smtClean="0">
                <a:solidFill>
                  <a:schemeClr val="tx1"/>
                </a:solidFill>
                <a:latin typeface="+mn-lt"/>
                <a:ea typeface="+mn-ea"/>
                <a:cs typeface="+mn-cs"/>
                <a:hlinkClick r:id="rId18"/>
              </a:rPr>
              <a:t>Relics and Reliquaries in Medieval Christianity | Thematic Essay | </a:t>
            </a:r>
            <a:r>
              <a:rPr lang="en-US" sz="1200" u="none" strike="noStrike" kern="1200" dirty="0" err="1" smtClean="0">
                <a:solidFill>
                  <a:schemeClr val="tx1"/>
                </a:solidFill>
                <a:latin typeface="+mn-lt"/>
                <a:ea typeface="+mn-ea"/>
                <a:cs typeface="+mn-cs"/>
                <a:hlinkClick r:id="rId18"/>
              </a:rPr>
              <a:t>Heilbrunn</a:t>
            </a:r>
            <a:r>
              <a:rPr lang="en-US" sz="1200" u="none" strike="noStrike" kern="1200" dirty="0" smtClean="0">
                <a:solidFill>
                  <a:schemeClr val="tx1"/>
                </a:solidFill>
                <a:latin typeface="+mn-lt"/>
                <a:ea typeface="+mn-ea"/>
                <a:cs typeface="+mn-cs"/>
                <a:hlinkClick r:id="rId18"/>
              </a:rPr>
              <a:t> Timeline of Art History | The Metropolitan Museum of Art</a:t>
            </a:r>
            <a:r>
              <a:rPr lang="en-US" sz="1200" u="none" strike="noStrike"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Romanesque: Medieval</a:t>
            </a:r>
            <a:r>
              <a:rPr lang="en-US" baseline="0" dirty="0" smtClean="0"/>
              <a:t> architects imitated and adopted Roman architecture with vaulting techniques and basilicas</a:t>
            </a:r>
          </a:p>
          <a:p>
            <a:r>
              <a:rPr lang="en-US" baseline="0" dirty="0" smtClean="0"/>
              <a:t>First coherent style to appear after the dark ages between 500 and 800, 300 years of nothing.</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On the exterior vertical buttresses make the interior rhythm of the bays (a section of a wall or building between two vertical structures such as pillars or buttresses) </a:t>
            </a:r>
          </a:p>
          <a:p>
            <a:r>
              <a:rPr lang="en-US" baseline="0" dirty="0" smtClean="0"/>
              <a:t> On the exterior and interior the expression of the bays creates an order and unity characteristic of Romanesque architecture; </a:t>
            </a:r>
          </a:p>
          <a:p>
            <a:r>
              <a:rPr lang="en-US" b="1" baseline="0" dirty="0" smtClean="0"/>
              <a:t>What is the difference between an abbey, a cathedral, church,  and a basilica, and chapel</a:t>
            </a:r>
            <a:r>
              <a:rPr lang="en-US" baseline="0" dirty="0" smtClean="0"/>
              <a:t>?</a:t>
            </a:r>
          </a:p>
          <a:p>
            <a:r>
              <a:rPr lang="en-US" b="1" baseline="0" dirty="0" smtClean="0"/>
              <a:t>Abbey: </a:t>
            </a:r>
          </a:p>
          <a:p>
            <a:r>
              <a:rPr lang="en-US" b="1" dirty="0" smtClean="0"/>
              <a:t>1. </a:t>
            </a:r>
            <a:r>
              <a:rPr lang="en-US" dirty="0" smtClean="0"/>
              <a:t>A monastery supervised by an abbot.</a:t>
            </a:r>
          </a:p>
          <a:p>
            <a:r>
              <a:rPr lang="en-US" b="1" dirty="0" smtClean="0"/>
              <a:t>2. </a:t>
            </a:r>
            <a:r>
              <a:rPr lang="en-US" dirty="0" smtClean="0"/>
              <a:t>A convent supervised by an abbess.</a:t>
            </a:r>
          </a:p>
          <a:p>
            <a:r>
              <a:rPr lang="en-US" b="1" dirty="0" smtClean="0"/>
              <a:t>3. </a:t>
            </a:r>
            <a:r>
              <a:rPr lang="en-US" dirty="0" smtClean="0"/>
              <a:t>A church that is or once was part of a monastery or convent</a:t>
            </a:r>
          </a:p>
          <a:p>
            <a:r>
              <a:rPr lang="en-US" b="1" dirty="0" smtClean="0"/>
              <a:t>Cathedral: </a:t>
            </a:r>
            <a:r>
              <a:rPr lang="en-US" dirty="0" smtClean="0"/>
              <a:t>The principal church of a bishop's diocese, containing the bishop’s throne.</a:t>
            </a:r>
          </a:p>
          <a:p>
            <a:r>
              <a:rPr lang="en-US" b="1" dirty="0" smtClean="0"/>
              <a:t>Church: </a:t>
            </a:r>
            <a:r>
              <a:rPr lang="en-US" dirty="0" smtClean="0"/>
              <a:t>A building for public, especially Christian worship.</a:t>
            </a:r>
          </a:p>
          <a:p>
            <a:r>
              <a:rPr lang="en-US" b="1" dirty="0" smtClean="0"/>
              <a:t>Basilica: </a:t>
            </a:r>
            <a:r>
              <a:rPr lang="en-US" i="1" dirty="0" smtClean="0"/>
              <a:t>Roman Catholic Church</a:t>
            </a:r>
            <a:r>
              <a:rPr lang="en-US" dirty="0" smtClean="0"/>
              <a:t> A church that has been accorded certain privileges by the pope.</a:t>
            </a:r>
          </a:p>
          <a:p>
            <a:r>
              <a:rPr lang="en-US" b="1" dirty="0" smtClean="0"/>
              <a:t>Chapel:</a:t>
            </a:r>
            <a:r>
              <a:rPr lang="en-US" b="1" baseline="0" dirty="0" smtClean="0"/>
              <a:t> </a:t>
            </a:r>
          </a:p>
          <a:p>
            <a:r>
              <a:rPr lang="en-US" b="1" dirty="0" smtClean="0"/>
              <a:t>a. </a:t>
            </a:r>
            <a:r>
              <a:rPr lang="en-US" dirty="0" smtClean="0"/>
              <a:t>A place of worship that is smaller than and subordinate to a church.</a:t>
            </a:r>
          </a:p>
          <a:p>
            <a:r>
              <a:rPr lang="en-US" b="1" dirty="0" smtClean="0"/>
              <a:t>b. </a:t>
            </a:r>
            <a:r>
              <a:rPr lang="en-US" dirty="0" smtClean="0"/>
              <a:t>A place of worship in an institution, such as a prison, college, or hospital.</a:t>
            </a:r>
          </a:p>
          <a:p>
            <a:r>
              <a:rPr lang="en-US" b="1" dirty="0" smtClean="0"/>
              <a:t>c. </a:t>
            </a:r>
            <a:r>
              <a:rPr lang="en-US" dirty="0" smtClean="0"/>
              <a:t>A recess or room in a church set apart for special or small services.</a:t>
            </a:r>
          </a:p>
          <a:p>
            <a:r>
              <a:rPr lang="en-US" b="1" dirty="0" smtClean="0"/>
              <a:t>d. </a:t>
            </a:r>
            <a:r>
              <a:rPr lang="en-US" dirty="0" smtClean="0"/>
              <a:t>A place of worship for those not belonging to an established church</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What</a:t>
            </a:r>
            <a:r>
              <a:rPr lang="en-US" baseline="0" dirty="0" smtClean="0"/>
              <a:t> is Roman about this nave at Ste. Foy? Round arches, stone vaults, monumental scale, austere massive presence, </a:t>
            </a:r>
          </a:p>
          <a:p>
            <a:r>
              <a:rPr lang="en-US" dirty="0" smtClean="0"/>
              <a:t>Ste.</a:t>
            </a:r>
            <a:r>
              <a:rPr lang="en-US" baseline="0" dirty="0" smtClean="0"/>
              <a:t>? Abbreviation for Woman Saint</a:t>
            </a:r>
          </a:p>
          <a:p>
            <a:r>
              <a:rPr lang="en-US" baseline="0" dirty="0" smtClean="0"/>
              <a:t>Pilgrimage was </a:t>
            </a:r>
            <a:r>
              <a:rPr lang="en-US" sz="1200" b="0" kern="1200" dirty="0" smtClean="0">
                <a:solidFill>
                  <a:schemeClr val="tx1"/>
                </a:solidFill>
                <a:latin typeface="+mn-lt"/>
                <a:ea typeface="+mn-ea"/>
                <a:cs typeface="+mn-cs"/>
              </a:rPr>
              <a:t>James the Apostle. After preaching the gospel in Spain, he returned to Palestine, where he was beheaded</a:t>
            </a:r>
            <a:r>
              <a:rPr lang="en-US" sz="1200" b="0" kern="1200" baseline="0" dirty="0" smtClean="0">
                <a:solidFill>
                  <a:schemeClr val="tx1"/>
                </a:solidFill>
                <a:latin typeface="+mn-lt"/>
                <a:ea typeface="+mn-ea"/>
                <a:cs typeface="+mn-cs"/>
              </a:rPr>
              <a:t> and when his body was found they moved it to Santiago and built Ste. Foy (Saint Faith a third century virgin martyr.</a:t>
            </a:r>
          </a:p>
          <a:p>
            <a:r>
              <a:rPr lang="en-US" sz="1200" b="0" kern="1200" baseline="0" dirty="0" smtClean="0">
                <a:solidFill>
                  <a:schemeClr val="tx1"/>
                </a:solidFill>
                <a:latin typeface="+mn-lt"/>
                <a:ea typeface="+mn-ea"/>
                <a:cs typeface="+mn-cs"/>
              </a:rPr>
              <a:t>What do  you see? Clerestory windows, sturdy piers, thick walls, round arches, barrel vaults, </a:t>
            </a:r>
          </a:p>
          <a:p>
            <a:r>
              <a:rPr lang="en-US" sz="1200" b="0" kern="1200" baseline="0" dirty="0" smtClean="0">
                <a:solidFill>
                  <a:schemeClr val="tx1"/>
                </a:solidFill>
                <a:latin typeface="+mn-lt"/>
                <a:ea typeface="+mn-ea"/>
                <a:cs typeface="+mn-cs"/>
              </a:rPr>
              <a:t>Who did this massive church accommodate? Pilgrims</a:t>
            </a:r>
          </a:p>
          <a:p>
            <a:endParaRPr lang="en-US" baseline="0" dirty="0" smtClean="0"/>
          </a:p>
          <a:p>
            <a:endParaRPr lang="en-US" baseline="0" dirty="0" smtClean="0"/>
          </a:p>
          <a:p>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What is unique and new? </a:t>
            </a:r>
            <a:r>
              <a:rPr lang="en-US" baseline="0" dirty="0" smtClean="0"/>
              <a:t>Barrel vault is reinforced with </a:t>
            </a:r>
            <a:r>
              <a:rPr lang="en-US" i="1" baseline="0" dirty="0" smtClean="0"/>
              <a:t>transverse arches, </a:t>
            </a:r>
            <a:r>
              <a:rPr lang="en-US" i="0" baseline="0" dirty="0" smtClean="0"/>
              <a:t>thus the barrel vault can be lighter and the windows can be larger</a:t>
            </a:r>
            <a:r>
              <a:rPr lang="en-US" i="1" baseline="0" dirty="0" smtClean="0"/>
              <a:t>; Buttresses </a:t>
            </a:r>
            <a:r>
              <a:rPr lang="en-US" i="0" baseline="0" dirty="0" smtClean="0"/>
              <a:t>have </a:t>
            </a:r>
            <a:r>
              <a:rPr lang="en-US" i="1" baseline="0" dirty="0" smtClean="0"/>
              <a:t>bay windows as </a:t>
            </a:r>
            <a:r>
              <a:rPr lang="en-US" i="0" baseline="0" dirty="0" smtClean="0"/>
              <a:t>seen from the outside; bays create an order of unity , which is characteristic of Romanesque architecture; Stone vaulting also prevents fires, and is acoustically enhanced for the chanting monks.. </a:t>
            </a:r>
            <a:endParaRPr lang="en-US" i="0" dirty="0" smtClean="0"/>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Early Christian</a:t>
            </a:r>
            <a:r>
              <a:rPr lang="en-US" baseline="0" dirty="0" smtClean="0"/>
              <a:t> and Carolingian wooden truss roofs gave way to Roman vaults and arches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Which one is the…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longitudinal barrel vault</a:t>
            </a:r>
            <a:r>
              <a:rPr lang="en-US" dirty="0" smtClean="0"/>
              <a:t> : A barrel (or tunnel) vault which follows the main longitudinal direction of the nave. Usually when a vault is referred to simply as a barrel (or tunnel) vault, it may be assumed to be a longitudinal barrel vault. </a:t>
            </a:r>
          </a:p>
          <a:p>
            <a:r>
              <a:rPr lang="en-US" b="1" dirty="0" smtClean="0"/>
              <a:t>groin vault</a:t>
            </a:r>
            <a:r>
              <a:rPr lang="en-US" dirty="0" smtClean="0"/>
              <a:t>: A vault produced by the intersection at right angles of two barrel (tunnel) vaults. Sometimes the arches of groin vaults may be pointed instead of round.  </a:t>
            </a:r>
          </a:p>
          <a:p>
            <a:r>
              <a:rPr lang="en-US" b="1" dirty="0" smtClean="0"/>
              <a:t>barrel vault or tunnel vault</a:t>
            </a:r>
            <a:r>
              <a:rPr lang="en-US" dirty="0" smtClean="0"/>
              <a:t>: The simplest form of a vault, consisting of a continuous surface of semicircular or pointed sections. It resembles a barrel or tunnel which has been cut in half lengthwise </a:t>
            </a:r>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a:t>
            </a:r>
            <a:r>
              <a:rPr lang="en-US" baseline="0" dirty="0" smtClean="0"/>
              <a:t> makes this sculpture a last Judgment? Hands outstretched, nimbus, mandorla, surrounded by </a:t>
            </a:r>
            <a:endParaRPr lang="en-US" dirty="0" smtClean="0"/>
          </a:p>
          <a:p>
            <a:r>
              <a:rPr lang="en-US" dirty="0" smtClean="0"/>
              <a:t>How is Christ</a:t>
            </a:r>
            <a:r>
              <a:rPr lang="en-US" baseline="0" dirty="0" smtClean="0"/>
              <a:t> presented? On an axis, enthroned in a mandorla, arms outstretched, hierarchical scale, angularity of his legs, swirling drapery, high and low relief, nimbus, </a:t>
            </a:r>
            <a:r>
              <a:rPr lang="en-US" dirty="0" smtClean="0"/>
              <a:t>Tympanum-</a:t>
            </a:r>
            <a:r>
              <a:rPr lang="en-US" baseline="0" dirty="0" smtClean="0"/>
              <a:t> ( lunette above the door)</a:t>
            </a:r>
            <a:r>
              <a:rPr lang="en-US" dirty="0" smtClean="0"/>
              <a:t>architecture a recess, especially the recessed space between the top of a door or window and the arch above it, or between the cornices forming a classical triangular gable pediment. </a:t>
            </a:r>
          </a:p>
          <a:p>
            <a:r>
              <a:rPr lang="en-US" dirty="0" smtClean="0"/>
              <a:t>Commissioned by the Abbot of Conques.</a:t>
            </a:r>
          </a:p>
          <a:p>
            <a:endParaRPr lang="en-US" dirty="0"/>
          </a:p>
        </p:txBody>
      </p:sp>
      <p:sp>
        <p:nvSpPr>
          <p:cNvPr id="4" name="Slide Number Placeholder 3"/>
          <p:cNvSpPr>
            <a:spLocks noGrp="1"/>
          </p:cNvSpPr>
          <p:nvPr>
            <p:ph type="sldNum" sz="quarter" idx="10"/>
          </p:nvPr>
        </p:nvSpPr>
        <p:spPr/>
        <p:txBody>
          <a:bodyPr/>
          <a:lstStyle/>
          <a:p>
            <a:fld id="{2669F738-8DCF-44B4-87F6-E788F9D2958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743200" y="1752600"/>
            <a:ext cx="5486400" cy="838200"/>
          </a:xfrm>
        </p:spPr>
        <p:txBody>
          <a:bodyPr/>
          <a:lstStyle>
            <a:lvl1pPr>
              <a:defRPr/>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2743200" y="2743200"/>
            <a:ext cx="5486400" cy="457200"/>
          </a:xfrm>
        </p:spPr>
        <p:txBody>
          <a:bodyPr/>
          <a:lstStyle>
            <a:lvl1pPr marL="0" indent="0">
              <a:buFontTx/>
              <a:buNone/>
              <a:defRPr sz="2000"/>
            </a:lvl1pPr>
          </a:lstStyle>
          <a:p>
            <a:r>
              <a:rPr lang="en-US" smtClean="0"/>
              <a:t>Click to edit Master subtitle style</a:t>
            </a:r>
            <a:endParaRPr lang="en-US"/>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4DBA2161-654F-46BD-8434-CE0D65FCB69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4FFBB7-404D-4B9C-888B-247F0995D71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762000"/>
            <a:ext cx="1370012" cy="4953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41613" y="762000"/>
            <a:ext cx="39624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FF63530-2682-45A5-9FD4-F8EF8EE32C52}"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grpSp>
        <p:nvGrpSpPr>
          <p:cNvPr id="4" name="Group 3"/>
          <p:cNvGrpSpPr/>
          <p:nvPr/>
        </p:nvGrpSpPr>
        <p:grpSpPr>
          <a:xfrm>
            <a:off x="0" y="6324600"/>
            <a:ext cx="9140826" cy="533400"/>
            <a:chOff x="-1" y="6324600"/>
            <a:chExt cx="12188826" cy="533400"/>
          </a:xfrm>
        </p:grpSpPr>
        <p:sp>
          <p:nvSpPr>
            <p:cNvPr id="5" name="Rectangle 4"/>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mj-lt"/>
              </a:endParaRPr>
            </a:p>
          </p:txBody>
        </p:sp>
        <p:pic>
          <p:nvPicPr>
            <p:cNvPr id="6" name="Picture 5" descr="white-bar.png"/>
            <p:cNvPicPr>
              <a:picLocks noChangeAspect="1"/>
            </p:cNvPicPr>
            <p:nvPr userDrawn="1"/>
          </p:nvPicPr>
          <p:blipFill>
            <a:blip r:embed="rId3" cstate="print"/>
            <a:stretch>
              <a:fillRect/>
            </a:stretch>
          </p:blipFill>
          <p:spPr>
            <a:xfrm flipH="1">
              <a:off x="-1" y="6324600"/>
              <a:ext cx="12188825" cy="533400"/>
            </a:xfrm>
            <a:prstGeom prst="rect">
              <a:avLst/>
            </a:prstGeom>
          </p:spPr>
        </p:pic>
      </p:gr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vert="horz" wrap="square" lIns="0" tIns="0" rIns="0" bIns="0" rtlCol="0" anchor="ctr" anchorCtr="0">
            <a:noAutofit/>
          </a:bodyPr>
          <a:lstStyle>
            <a:lvl1pPr algn="l" defTabSz="914363" rtl="0" eaLnBrk="1" latinLnBrk="0" hangingPunct="1">
              <a:lnSpc>
                <a:spcPct val="90000"/>
              </a:lnSpc>
              <a:spcBef>
                <a:spcPct val="0"/>
              </a:spcBef>
              <a:buNone/>
              <a:defRPr kumimoji="0" lang="en-US" sz="5400" b="0" i="1" u="none" strike="noStrike" kern="1200" cap="none" spc="-150" normalizeH="0" baseline="0" noProof="0" dirty="0">
                <a:ln w="11430"/>
                <a:gradFill flip="none" rotWithShape="1">
                  <a:gsLst>
                    <a:gs pos="0">
                      <a:srgbClr val="FFFFB9"/>
                    </a:gs>
                    <a:gs pos="100000">
                      <a:schemeClr val="accent1">
                        <a:lumMod val="60000"/>
                        <a:lumOff val="40000"/>
                      </a:schemeClr>
                    </a:gs>
                  </a:gsLst>
                  <a:lin ang="5400000" scaled="0"/>
                  <a:tileRect/>
                </a:gradFill>
                <a:effectLst>
                  <a:outerShdw blurRad="50800" dist="38100" dir="2700000" algn="tl" rotWithShape="0">
                    <a:prstClr val="black">
                      <a:alpha val="40000"/>
                    </a:prstClr>
                  </a:outerShdw>
                </a:effectLst>
                <a:uLnTx/>
                <a:uFillTx/>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grpSp>
        <p:nvGrpSpPr>
          <p:cNvPr id="4" name="Group 4"/>
          <p:cNvGrpSpPr/>
          <p:nvPr/>
        </p:nvGrpSpPr>
        <p:grpSpPr>
          <a:xfrm>
            <a:off x="0" y="6324600"/>
            <a:ext cx="9140826" cy="533400"/>
            <a:chOff x="-1" y="6324600"/>
            <a:chExt cx="12188826" cy="533400"/>
          </a:xfrm>
        </p:grpSpPr>
        <p:sp>
          <p:nvSpPr>
            <p:cNvPr id="6" name="Rectangle 5"/>
            <p:cNvSpPr/>
            <p:nvPr userDrawn="1"/>
          </p:nvSpPr>
          <p:spPr bwMode="auto">
            <a:xfrm>
              <a:off x="6856412" y="6324600"/>
              <a:ext cx="5332413" cy="533400"/>
            </a:xfrm>
            <a:prstGeom prst="rect">
              <a:avLst/>
            </a:prstGeom>
            <a:gradFill flip="none" rotWithShape="1">
              <a:gsLst>
                <a:gs pos="100000">
                  <a:schemeClr val="tx1"/>
                </a:gs>
                <a:gs pos="0">
                  <a:schemeClr val="lt1">
                    <a:shade val="67500"/>
                    <a:satMod val="115000"/>
                    <a:alpha val="0"/>
                  </a:schemeClr>
                </a:gs>
              </a:gsLst>
              <a:lin ang="0" scaled="1"/>
              <a:tileRect/>
            </a:gra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mj-lt"/>
              </a:endParaRPr>
            </a:p>
          </p:txBody>
        </p:sp>
        <p:pic>
          <p:nvPicPr>
            <p:cNvPr id="8" name="Picture 7" descr="white-bar.png"/>
            <p:cNvPicPr>
              <a:picLocks noChangeAspect="1"/>
            </p:cNvPicPr>
            <p:nvPr userDrawn="1"/>
          </p:nvPicPr>
          <p:blipFill>
            <a:blip r:embed="rId3" cstate="print"/>
            <a:stretch>
              <a:fillRect/>
            </a:stretch>
          </p:blipFill>
          <p:spPr>
            <a:xfrm flipH="1">
              <a:off x="-1" y="6324600"/>
              <a:ext cx="12188825" cy="533400"/>
            </a:xfrm>
            <a:prstGeom prst="rect">
              <a:avLst/>
            </a:prstGeom>
          </p:spPr>
        </p:pic>
      </p:gr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135969"/>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03680"/>
          </a:xfrm>
        </p:spPr>
        <p:txBody>
          <a:bodyPr/>
          <a:lstStyle>
            <a:lvl1pPr>
              <a:lnSpc>
                <a:spcPct val="90000"/>
              </a:lnSpc>
              <a:defRPr/>
            </a:lvl1pPr>
            <a:lvl2pPr algn="l" defTabSz="914363" rtl="0" eaLnBrk="1" latinLnBrk="0" hangingPunct="1">
              <a:lnSpc>
                <a:spcPct val="90000"/>
              </a:lnSpc>
              <a:spcBef>
                <a:spcPct val="20000"/>
              </a:spcBef>
              <a:buSzPct val="85000"/>
              <a:buFontTx/>
              <a:buBlip>
                <a:blip r:embed="rId2"/>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400657"/>
          </a:xfrm>
        </p:spPr>
        <p:txBody>
          <a:bodyPr/>
          <a:lstStyle>
            <a:lvl1pPr marL="339976" indent="-339976">
              <a:lnSpc>
                <a:spcPct val="90000"/>
              </a:lnSpc>
              <a:defRPr sz="2800"/>
            </a:lvl1pPr>
            <a:lvl2pPr marL="673338" indent="-32542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53785" indent="-288384"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73833"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80447"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400657"/>
          </a:xfrm>
        </p:spPr>
        <p:txBody>
          <a:bodyPr/>
          <a:lstStyle>
            <a:lvl1pPr marL="347914" indent="-347914">
              <a:lnSpc>
                <a:spcPct val="90000"/>
              </a:lnSpc>
              <a:defRPr sz="2800"/>
            </a:lvl1pPr>
            <a:lvl2pPr marL="673338" indent="-33997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961722" indent="-30293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227618" indent="-265896" algn="l" defTabSz="914363" rtl="0" eaLnBrk="1" latinLnBrk="0" hangingPunct="1">
              <a:lnSpc>
                <a:spcPct val="90000"/>
              </a:lnSpc>
              <a:spcBef>
                <a:spcPct val="20000"/>
              </a:spcBef>
              <a:buSzPct val="85000"/>
              <a:buFontTx/>
              <a:buBlip>
                <a:blip r:embed="rId2"/>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516002" indent="-273833" algn="l" defTabSz="914363" rtl="0" eaLnBrk="1" latinLnBrk="0" hangingPunct="1">
              <a:lnSpc>
                <a:spcPct val="90000"/>
              </a:lnSpc>
              <a:spcBef>
                <a:spcPct val="20000"/>
              </a:spcBef>
              <a:buSzPct val="85000"/>
              <a:buFontTx/>
              <a:buBlip>
                <a:blip r:embed="rId2"/>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991314"/>
          </a:xfrm>
        </p:spPr>
        <p:txBody>
          <a:bodyPr/>
          <a:lstStyle>
            <a:lvl1pPr marL="281770" indent="-281770">
              <a:defRPr sz="2300"/>
            </a:lvl1pPr>
            <a:lvl2pPr marL="562218" indent="-26589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13562" indent="-243407"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28856"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06367"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991314"/>
          </a:xfrm>
        </p:spPr>
        <p:txBody>
          <a:bodyPr/>
          <a:lstStyle>
            <a:lvl1pPr marL="296321" indent="-296321">
              <a:defRPr sz="2300"/>
            </a:lvl1pPr>
            <a:lvl2pPr marL="570155" indent="-27383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821499" indent="-244730"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050354" indent="-236793" algn="l" defTabSz="914363" rtl="0" eaLnBrk="1" latinLnBrk="0" hangingPunct="1">
              <a:lnSpc>
                <a:spcPct val="90000"/>
              </a:lnSpc>
              <a:spcBef>
                <a:spcPct val="20000"/>
              </a:spcBef>
              <a:buSzPct val="85000"/>
              <a:buFontTx/>
              <a:buBlip>
                <a:blip r:embed="rId2"/>
              </a:buBlip>
              <a:defRPr lang="en-US" sz="20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279210" indent="-220919" algn="l" defTabSz="914363" rtl="0" eaLnBrk="1" latinLnBrk="0" hangingPunct="1">
              <a:lnSpc>
                <a:spcPct val="90000"/>
              </a:lnSpc>
              <a:spcBef>
                <a:spcPct val="20000"/>
              </a:spcBef>
              <a:buSzPct val="85000"/>
              <a:buFontTx/>
              <a:buBlip>
                <a:blip r:embed="rId2"/>
              </a:buBlip>
              <a:defRPr lang="en-US" sz="20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F05443-5AF3-410D-9F7B-CA698A93DFE0}"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703460-C1DF-47F9-BD82-7226B3C4EE7A}" type="datetimeFigureOut">
              <a:rPr lang="en-US" smtClean="0"/>
              <a:pPr/>
              <a:t>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703460-C1DF-47F9-BD82-7226B3C4EE7A}" type="datetimeFigureOut">
              <a:rPr lang="en-US" smtClean="0"/>
              <a:pPr/>
              <a:t>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703460-C1DF-47F9-BD82-7226B3C4EE7A}" type="datetimeFigureOut">
              <a:rPr lang="en-US" smtClean="0"/>
              <a:pPr/>
              <a:t>1/2/2011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703460-C1DF-47F9-BD82-7226B3C4EE7A}" type="datetimeFigureOut">
              <a:rPr lang="en-US" smtClean="0"/>
              <a:pPr/>
              <a:t>1/2/2011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703460-C1DF-47F9-BD82-7226B3C4EE7A}" type="datetimeFigureOut">
              <a:rPr lang="en-US" smtClean="0"/>
              <a:pPr/>
              <a:t>1/2/2011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7B4A88-06D0-4240-9350-17D71F0EE0B4}"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03460-C1DF-47F9-BD82-7226B3C4EE7A}" type="datetimeFigureOut">
              <a:rPr lang="en-US" smtClean="0"/>
              <a:pPr/>
              <a:t>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03460-C1DF-47F9-BD82-7226B3C4EE7A}" type="datetimeFigureOut">
              <a:rPr lang="en-US" smtClean="0"/>
              <a:pPr/>
              <a:t>1/2/2011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03460-C1DF-47F9-BD82-7226B3C4EE7A}" type="datetimeFigureOut">
              <a:rPr lang="en-US" smtClean="0"/>
              <a:pPr/>
              <a:t>1/2/2011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3C382-B9B5-42E7-AD85-B02A956E9E4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41613" y="1828800"/>
            <a:ext cx="2665412"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59425" y="1828800"/>
            <a:ext cx="2667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ECCA5D7-1DAD-4981-AD99-6C92750FABC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1B07803-50A3-4ED4-9364-BD2E72CE79C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91CA06F-5648-49C3-B7BE-BE2E14A015A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CA089AD-DE1A-4BC5-9901-0C591956C4E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6BF7087-8794-4629-84B2-F31BF9E19A7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EEA1BA5-D99D-4D7B-94D4-A9F219104BE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22.xml"/><Relationship Id="rId4" Type="http://schemas.openxmlformats.org/officeDocument/2006/relationships/image" Target="../media/image8.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741613" y="762000"/>
            <a:ext cx="5484812"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741613" y="1828800"/>
            <a:ext cx="5484812"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2" name="Rectangle 8"/>
          <p:cNvSpPr>
            <a:spLocks noGrp="1" noChangeArrowheads="1"/>
          </p:cNvSpPr>
          <p:nvPr>
            <p:ph type="dt" sz="half" idx="2"/>
          </p:nvPr>
        </p:nvSpPr>
        <p:spPr bwMode="auto">
          <a:xfrm>
            <a:off x="9144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79551B"/>
                </a:solidFill>
                <a:latin typeface="+mn-lt"/>
              </a:defRPr>
            </a:lvl1pPr>
          </a:lstStyle>
          <a:p>
            <a:endParaRPr lang="en-US"/>
          </a:p>
        </p:txBody>
      </p:sp>
      <p:sp>
        <p:nvSpPr>
          <p:cNvPr id="1033" name="Rectangle 9"/>
          <p:cNvSpPr>
            <a:spLocks noGrp="1" noChangeArrowheads="1"/>
          </p:cNvSpPr>
          <p:nvPr>
            <p:ph type="ftr" sz="quarter" idx="3"/>
          </p:nvPr>
        </p:nvSpPr>
        <p:spPr bwMode="auto">
          <a:xfrm>
            <a:off x="3124200" y="588645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79551B"/>
                </a:solidFill>
                <a:latin typeface="+mn-lt"/>
              </a:defRPr>
            </a:lvl1pPr>
          </a:lstStyle>
          <a:p>
            <a:endParaRPr lang="en-US"/>
          </a:p>
        </p:txBody>
      </p:sp>
      <p:sp>
        <p:nvSpPr>
          <p:cNvPr id="1034" name="Rectangle 10"/>
          <p:cNvSpPr>
            <a:spLocks noGrp="1" noChangeArrowheads="1"/>
          </p:cNvSpPr>
          <p:nvPr>
            <p:ph type="sldNum" sz="quarter" idx="4"/>
          </p:nvPr>
        </p:nvSpPr>
        <p:spPr bwMode="auto">
          <a:xfrm>
            <a:off x="64770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79551B"/>
                </a:solidFill>
                <a:latin typeface="+mn-lt"/>
              </a:defRPr>
            </a:lvl1pPr>
          </a:lstStyle>
          <a:p>
            <a:fld id="{293179BB-6464-4C80-9329-7E7172A4CD0C}"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200">
          <a:solidFill>
            <a:srgbClr val="79551B"/>
          </a:solidFill>
          <a:latin typeface="+mj-lt"/>
          <a:ea typeface="+mj-ea"/>
          <a:cs typeface="+mj-cs"/>
        </a:defRPr>
      </a:lvl1pPr>
      <a:lvl2pPr algn="l" rtl="0" eaLnBrk="1" fontAlgn="base" hangingPunct="1">
        <a:spcBef>
          <a:spcPct val="0"/>
        </a:spcBef>
        <a:spcAft>
          <a:spcPct val="0"/>
        </a:spcAft>
        <a:defRPr sz="3200">
          <a:solidFill>
            <a:srgbClr val="79551B"/>
          </a:solidFill>
          <a:latin typeface="Palatino Linotype" pitchFamily="18" charset="0"/>
        </a:defRPr>
      </a:lvl2pPr>
      <a:lvl3pPr algn="l" rtl="0" eaLnBrk="1" fontAlgn="base" hangingPunct="1">
        <a:spcBef>
          <a:spcPct val="0"/>
        </a:spcBef>
        <a:spcAft>
          <a:spcPct val="0"/>
        </a:spcAft>
        <a:defRPr sz="3200">
          <a:solidFill>
            <a:srgbClr val="79551B"/>
          </a:solidFill>
          <a:latin typeface="Palatino Linotype" pitchFamily="18" charset="0"/>
        </a:defRPr>
      </a:lvl3pPr>
      <a:lvl4pPr algn="l" rtl="0" eaLnBrk="1" fontAlgn="base" hangingPunct="1">
        <a:spcBef>
          <a:spcPct val="0"/>
        </a:spcBef>
        <a:spcAft>
          <a:spcPct val="0"/>
        </a:spcAft>
        <a:defRPr sz="3200">
          <a:solidFill>
            <a:srgbClr val="79551B"/>
          </a:solidFill>
          <a:latin typeface="Palatino Linotype" pitchFamily="18" charset="0"/>
        </a:defRPr>
      </a:lvl4pPr>
      <a:lvl5pPr algn="l" rtl="0" eaLnBrk="1" fontAlgn="base" hangingPunct="1">
        <a:spcBef>
          <a:spcPct val="0"/>
        </a:spcBef>
        <a:spcAft>
          <a:spcPct val="0"/>
        </a:spcAft>
        <a:defRPr sz="3200">
          <a:solidFill>
            <a:srgbClr val="79551B"/>
          </a:solidFill>
          <a:latin typeface="Palatino Linotype" pitchFamily="18" charset="0"/>
        </a:defRPr>
      </a:lvl5pPr>
      <a:lvl6pPr marL="457200" algn="l" rtl="0" eaLnBrk="1" fontAlgn="base" hangingPunct="1">
        <a:spcBef>
          <a:spcPct val="0"/>
        </a:spcBef>
        <a:spcAft>
          <a:spcPct val="0"/>
        </a:spcAft>
        <a:defRPr sz="3200">
          <a:solidFill>
            <a:srgbClr val="79551B"/>
          </a:solidFill>
          <a:latin typeface="Palatino Linotype" pitchFamily="18" charset="0"/>
        </a:defRPr>
      </a:lvl6pPr>
      <a:lvl7pPr marL="914400" algn="l" rtl="0" eaLnBrk="1" fontAlgn="base" hangingPunct="1">
        <a:spcBef>
          <a:spcPct val="0"/>
        </a:spcBef>
        <a:spcAft>
          <a:spcPct val="0"/>
        </a:spcAft>
        <a:defRPr sz="3200">
          <a:solidFill>
            <a:srgbClr val="79551B"/>
          </a:solidFill>
          <a:latin typeface="Palatino Linotype" pitchFamily="18" charset="0"/>
        </a:defRPr>
      </a:lvl7pPr>
      <a:lvl8pPr marL="1371600" algn="l" rtl="0" eaLnBrk="1" fontAlgn="base" hangingPunct="1">
        <a:spcBef>
          <a:spcPct val="0"/>
        </a:spcBef>
        <a:spcAft>
          <a:spcPct val="0"/>
        </a:spcAft>
        <a:defRPr sz="3200">
          <a:solidFill>
            <a:srgbClr val="79551B"/>
          </a:solidFill>
          <a:latin typeface="Palatino Linotype" pitchFamily="18" charset="0"/>
        </a:defRPr>
      </a:lvl8pPr>
      <a:lvl9pPr marL="1828800" algn="l" rtl="0" eaLnBrk="1" fontAlgn="base" hangingPunct="1">
        <a:spcBef>
          <a:spcPct val="0"/>
        </a:spcBef>
        <a:spcAft>
          <a:spcPct val="0"/>
        </a:spcAft>
        <a:defRPr sz="3200">
          <a:solidFill>
            <a:srgbClr val="79551B"/>
          </a:solidFill>
          <a:latin typeface="Palatino Linotype" pitchFamily="18" charset="0"/>
        </a:defRPr>
      </a:lvl9pPr>
    </p:titleStyle>
    <p:bodyStyle>
      <a:lvl1pPr marL="342900" indent="-342900" algn="l" rtl="0" eaLnBrk="1" fontAlgn="base" hangingPunct="1">
        <a:spcBef>
          <a:spcPct val="20000"/>
        </a:spcBef>
        <a:spcAft>
          <a:spcPct val="0"/>
        </a:spcAft>
        <a:buChar char="•"/>
        <a:defRPr sz="2800">
          <a:solidFill>
            <a:srgbClr val="79551B"/>
          </a:solidFill>
          <a:latin typeface="+mn-lt"/>
          <a:ea typeface="+mn-ea"/>
          <a:cs typeface="+mn-cs"/>
        </a:defRPr>
      </a:lvl1pPr>
      <a:lvl2pPr marL="742950" indent="-285750" algn="l" rtl="0" eaLnBrk="1" fontAlgn="base" hangingPunct="1">
        <a:spcBef>
          <a:spcPct val="20000"/>
        </a:spcBef>
        <a:spcAft>
          <a:spcPct val="0"/>
        </a:spcAft>
        <a:buChar char="–"/>
        <a:defRPr sz="2400">
          <a:solidFill>
            <a:srgbClr val="79551B"/>
          </a:solidFill>
          <a:latin typeface="+mn-lt"/>
        </a:defRPr>
      </a:lvl2pPr>
      <a:lvl3pPr marL="1143000" indent="-228600" algn="l" rtl="0" eaLnBrk="1" fontAlgn="base" hangingPunct="1">
        <a:spcBef>
          <a:spcPct val="20000"/>
        </a:spcBef>
        <a:spcAft>
          <a:spcPct val="0"/>
        </a:spcAft>
        <a:buChar char="•"/>
        <a:defRPr sz="2000">
          <a:solidFill>
            <a:srgbClr val="79551B"/>
          </a:solidFill>
          <a:latin typeface="+mn-lt"/>
        </a:defRPr>
      </a:lvl3pPr>
      <a:lvl4pPr marL="1600200" indent="-228600" algn="l" rtl="0" eaLnBrk="1" fontAlgn="base" hangingPunct="1">
        <a:spcBef>
          <a:spcPct val="20000"/>
        </a:spcBef>
        <a:spcAft>
          <a:spcPct val="0"/>
        </a:spcAft>
        <a:buChar char="–"/>
        <a:defRPr>
          <a:solidFill>
            <a:srgbClr val="79551B"/>
          </a:solidFill>
          <a:latin typeface="+mn-lt"/>
        </a:defRPr>
      </a:lvl4pPr>
      <a:lvl5pPr marL="2057400" indent="-228600" algn="l" rtl="0" eaLnBrk="1" fontAlgn="base" hangingPunct="1">
        <a:spcBef>
          <a:spcPct val="20000"/>
        </a:spcBef>
        <a:spcAft>
          <a:spcPct val="0"/>
        </a:spcAft>
        <a:buChar char="»"/>
        <a:defRPr sz="1600">
          <a:solidFill>
            <a:srgbClr val="79551B"/>
          </a:solidFill>
          <a:latin typeface="+mn-lt"/>
        </a:defRPr>
      </a:lvl5pPr>
      <a:lvl6pPr marL="2514600" indent="-228600" algn="l" rtl="0" eaLnBrk="1" fontAlgn="base" hangingPunct="1">
        <a:spcBef>
          <a:spcPct val="20000"/>
        </a:spcBef>
        <a:spcAft>
          <a:spcPct val="0"/>
        </a:spcAft>
        <a:buChar char="»"/>
        <a:defRPr sz="1600">
          <a:solidFill>
            <a:srgbClr val="79551B"/>
          </a:solidFill>
          <a:latin typeface="+mn-lt"/>
        </a:defRPr>
      </a:lvl6pPr>
      <a:lvl7pPr marL="2971800" indent="-228600" algn="l" rtl="0" eaLnBrk="1" fontAlgn="base" hangingPunct="1">
        <a:spcBef>
          <a:spcPct val="20000"/>
        </a:spcBef>
        <a:spcAft>
          <a:spcPct val="0"/>
        </a:spcAft>
        <a:buChar char="»"/>
        <a:defRPr sz="1600">
          <a:solidFill>
            <a:srgbClr val="79551B"/>
          </a:solidFill>
          <a:latin typeface="+mn-lt"/>
        </a:defRPr>
      </a:lvl7pPr>
      <a:lvl8pPr marL="3429000" indent="-228600" algn="l" rtl="0" eaLnBrk="1" fontAlgn="base" hangingPunct="1">
        <a:spcBef>
          <a:spcPct val="20000"/>
        </a:spcBef>
        <a:spcAft>
          <a:spcPct val="0"/>
        </a:spcAft>
        <a:buChar char="»"/>
        <a:defRPr sz="1600">
          <a:solidFill>
            <a:srgbClr val="79551B"/>
          </a:solidFill>
          <a:latin typeface="+mn-lt"/>
        </a:defRPr>
      </a:lvl8pPr>
      <a:lvl9pPr marL="3886200" indent="-228600" algn="l" rtl="0" eaLnBrk="1" fontAlgn="base" hangingPunct="1">
        <a:spcBef>
          <a:spcPct val="20000"/>
        </a:spcBef>
        <a:spcAft>
          <a:spcPct val="0"/>
        </a:spcAft>
        <a:buChar char="»"/>
        <a:defRPr sz="1600">
          <a:solidFill>
            <a:srgbClr val="79551B"/>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3"/>
        </a:buBlip>
        <a:defRPr lang="en-US" sz="3200" kern="1200" dirty="0" smtClean="0">
          <a:solidFill>
            <a:schemeClr val="tx1"/>
          </a:solidFill>
          <a:effectLst>
            <a:outerShdw blurRad="63500" dist="38100" dir="2700000" algn="tl" rotWithShape="0">
              <a:prstClr val="black">
                <a:alpha val="20000"/>
              </a:prstClr>
            </a:outerShdw>
          </a:effectLst>
          <a:latin typeface="+mn-lt"/>
          <a:ea typeface="+mn-ea"/>
          <a:cs typeface="+mn-cs"/>
        </a:defRPr>
      </a:lvl1pPr>
      <a:lvl2pPr marL="855663" indent="-395288" algn="l" defTabSz="914363" rtl="0" eaLnBrk="1" latinLnBrk="0" hangingPunct="1">
        <a:lnSpc>
          <a:spcPct val="90000"/>
        </a:lnSpc>
        <a:spcBef>
          <a:spcPct val="20000"/>
        </a:spcBef>
        <a:buFontTx/>
        <a:buBlip>
          <a:blip r:embed="rId14"/>
        </a:buBlip>
        <a:defRPr lang="en-US" sz="2800" kern="1200" dirty="0" smtClean="0">
          <a:solidFill>
            <a:schemeClr val="tx1"/>
          </a:solidFill>
          <a:effectLst>
            <a:outerShdw blurRad="63500" dist="38100" dir="2700000" algn="tl" rotWithShape="0">
              <a:prstClr val="black">
                <a:alpha val="20000"/>
              </a:prstClr>
            </a:outerShdw>
          </a:effectLst>
          <a:latin typeface="+mn-lt"/>
          <a:ea typeface="+mn-ea"/>
          <a:cs typeface="+mn-cs"/>
        </a:defRPr>
      </a:lvl2pPr>
      <a:lvl3pPr marL="1258888" indent="-403225" algn="l" defTabSz="914363" rtl="0" eaLnBrk="1" latinLnBrk="0" hangingPunct="1">
        <a:lnSpc>
          <a:spcPct val="90000"/>
        </a:lnSpc>
        <a:spcBef>
          <a:spcPct val="20000"/>
        </a:spcBef>
        <a:buFontTx/>
        <a:buBlip>
          <a:blip r:embed="rId14"/>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3pPr>
      <a:lvl4pPr marL="1604963" indent="-346075" algn="l" defTabSz="914363" rtl="0" eaLnBrk="1" latinLnBrk="0" hangingPunct="1">
        <a:lnSpc>
          <a:spcPct val="90000"/>
        </a:lnSpc>
        <a:spcBef>
          <a:spcPct val="20000"/>
        </a:spcBef>
        <a:buFontTx/>
        <a:buBlip>
          <a:blip r:embed="rId14"/>
        </a:buBlip>
        <a:defRPr lang="en-US" sz="2400" kern="1200" dirty="0" smtClean="0">
          <a:solidFill>
            <a:schemeClr val="tx1"/>
          </a:solidFill>
          <a:effectLst>
            <a:outerShdw blurRad="63500" dist="38100" dir="2700000" algn="tl" rotWithShape="0">
              <a:prstClr val="black">
                <a:alpha val="20000"/>
              </a:prstClr>
            </a:outerShdw>
          </a:effectLst>
          <a:latin typeface="+mn-lt"/>
          <a:ea typeface="+mn-ea"/>
          <a:cs typeface="+mn-cs"/>
        </a:defRPr>
      </a:lvl4pPr>
      <a:lvl5pPr marL="1941513" indent="-336550" algn="l" defTabSz="914363" rtl="0" eaLnBrk="1" latinLnBrk="0" hangingPunct="1">
        <a:lnSpc>
          <a:spcPct val="90000"/>
        </a:lnSpc>
        <a:spcBef>
          <a:spcPct val="20000"/>
        </a:spcBef>
        <a:buFontTx/>
        <a:buBlip>
          <a:blip r:embed="rId14"/>
        </a:buBlip>
        <a:defRPr lang="en-US" sz="2400" kern="1200" dirty="0">
          <a:solidFill>
            <a:schemeClr val="tx1"/>
          </a:solidFill>
          <a:effectLst>
            <a:outerShdw blurRad="63500" dist="38100" dir="2700000" algn="tl" rotWithShape="0">
              <a:prstClr val="black">
                <a:alpha val="20000"/>
              </a:prst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cstate="print"/>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4"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mn-lt"/>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mn-lt"/>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mn-lt"/>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3179BB-6464-4C80-9329-7E7172A4CD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www.youtube.com/watch?v=LtGoBZ4D4_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www.youtube.com/watch?v=1tTyfCZBDb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295400"/>
            <a:ext cx="5486400" cy="838200"/>
          </a:xfrm>
        </p:spPr>
        <p:txBody>
          <a:bodyPr/>
          <a:lstStyle/>
          <a:p>
            <a:pPr algn="ctr"/>
            <a:r>
              <a:rPr lang="en-US" sz="5400" dirty="0" smtClean="0"/>
              <a:t>Romanesque Art in Europe</a:t>
            </a:r>
            <a:endParaRPr lang="en-US" sz="5400" dirty="0"/>
          </a:p>
        </p:txBody>
      </p:sp>
      <p:sp>
        <p:nvSpPr>
          <p:cNvPr id="3" name="Subtitle 2"/>
          <p:cNvSpPr>
            <a:spLocks noGrp="1"/>
          </p:cNvSpPr>
          <p:nvPr>
            <p:ph type="subTitle" idx="1"/>
          </p:nvPr>
        </p:nvSpPr>
        <p:spPr/>
        <p:txBody>
          <a:bodyPr/>
          <a:lstStyle/>
          <a:p>
            <a:pPr algn="ctr"/>
            <a:r>
              <a:rPr lang="en-US" sz="4400" dirty="0" smtClean="0"/>
              <a:t>1000-1250</a:t>
            </a:r>
            <a:endParaRPr lang="en-US" sz="4400" dirty="0"/>
          </a:p>
        </p:txBody>
      </p:sp>
      <p:sp>
        <p:nvSpPr>
          <p:cNvPr id="4" name="TextBox 3"/>
          <p:cNvSpPr txBox="1"/>
          <p:nvPr/>
        </p:nvSpPr>
        <p:spPr>
          <a:xfrm>
            <a:off x="685800" y="3886200"/>
            <a:ext cx="7848600" cy="1569660"/>
          </a:xfrm>
          <a:prstGeom prst="rect">
            <a:avLst/>
          </a:prstGeom>
          <a:noFill/>
        </p:spPr>
        <p:txBody>
          <a:bodyPr wrap="square" rtlCol="0">
            <a:spAutoFit/>
          </a:bodyPr>
          <a:lstStyle/>
          <a:p>
            <a:r>
              <a:rPr lang="en-US" sz="2400" b="1" dirty="0" smtClean="0">
                <a:solidFill>
                  <a:srgbClr val="663300"/>
                </a:solidFill>
              </a:rPr>
              <a:t>“ Shortly after the year 1000, …the very world had shaken itself, and casting off her old garments was clothing herself everywhere in a white robe of churches.” Monk Ralph </a:t>
            </a:r>
            <a:r>
              <a:rPr lang="en-US" sz="2400" b="1" dirty="0" err="1" smtClean="0">
                <a:solidFill>
                  <a:srgbClr val="663300"/>
                </a:solidFill>
              </a:rPr>
              <a:t>Glaber</a:t>
            </a:r>
            <a:r>
              <a:rPr lang="en-US" sz="2400" b="1" dirty="0" smtClean="0">
                <a:solidFill>
                  <a:srgbClr val="663300"/>
                </a:solidFill>
              </a:rPr>
              <a:t>, 1050</a:t>
            </a:r>
            <a:endParaRPr lang="en-US" sz="2400" b="1" dirty="0">
              <a:solidFill>
                <a:srgbClr val="6633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www.medart.pitt.edu/image/france/france-t-to-z/vezelay/portals-sculpture/Central-portal/Peoples/vezport006s.JPG"/>
          <p:cNvPicPr>
            <a:picLocks noChangeAspect="1" noChangeArrowheads="1"/>
          </p:cNvPicPr>
          <p:nvPr/>
        </p:nvPicPr>
        <p:blipFill>
          <a:blip r:embed="rId3" cstate="print"/>
          <a:srcRect/>
          <a:stretch>
            <a:fillRect/>
          </a:stretch>
        </p:blipFill>
        <p:spPr bwMode="auto">
          <a:xfrm>
            <a:off x="0" y="-1"/>
            <a:ext cx="9144000" cy="6858001"/>
          </a:xfrm>
          <a:prstGeom prst="rect">
            <a:avLst/>
          </a:prstGeom>
          <a:noFill/>
        </p:spPr>
      </p:pic>
      <p:pic>
        <p:nvPicPr>
          <p:cNvPr id="4098" name="Picture 2" descr="http://www.sacred-destinations.com/france/vezelay-church-photos/slides/xti_0222p.jpg"/>
          <p:cNvPicPr>
            <a:picLocks noChangeAspect="1" noChangeArrowheads="1"/>
          </p:cNvPicPr>
          <p:nvPr/>
        </p:nvPicPr>
        <p:blipFill>
          <a:blip r:embed="rId4" cstate="print"/>
          <a:srcRect/>
          <a:stretch>
            <a:fillRect/>
          </a:stretch>
        </p:blipFill>
        <p:spPr bwMode="auto">
          <a:xfrm>
            <a:off x="0" y="0"/>
            <a:ext cx="9095851" cy="6858000"/>
          </a:xfrm>
          <a:prstGeom prst="rect">
            <a:avLst/>
          </a:prstGeom>
          <a:noFill/>
        </p:spPr>
      </p:pic>
      <p:pic>
        <p:nvPicPr>
          <p:cNvPr id="4102" name="Picture 6" descr="http://www.medart.pitt.edu/image/france/france-t-to-z/vezelay/portals-sculpture/Central-portal/Lintel/vezport007s.JPG"/>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pic>
        <p:nvPicPr>
          <p:cNvPr id="4106" name="Picture 10" descr="http://www.paradoxplace.com/Photo%20Pages/France/Burgundy%20Champagne/Vezelay/Vezelay_2007/Narthex/Main_Door/Images/800/Tympanum-Sept07-D1118sAR900.jpg"/>
          <p:cNvPicPr>
            <a:picLocks noChangeAspect="1" noChangeArrowheads="1"/>
          </p:cNvPicPr>
          <p:nvPr/>
        </p:nvPicPr>
        <p:blipFill>
          <a:blip r:embed="rId6" cstate="print"/>
          <a:srcRect t="61111"/>
          <a:stretch>
            <a:fillRect/>
          </a:stretch>
        </p:blipFill>
        <p:spPr bwMode="auto">
          <a:xfrm>
            <a:off x="0" y="4191000"/>
            <a:ext cx="9252142"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from="(-#ppt_w/2)" to="(#ppt_x)" calcmode="lin" valueType="num">
                                      <p:cBhvr>
                                        <p:cTn id="7" dur="600" fill="hold">
                                          <p:stCondLst>
                                            <p:cond delay="0"/>
                                          </p:stCondLst>
                                        </p:cTn>
                                        <p:tgtEl>
                                          <p:spTgt spid="4100"/>
                                        </p:tgtEl>
                                        <p:attrNameLst>
                                          <p:attrName>ppt_x</p:attrName>
                                        </p:attrNameLst>
                                      </p:cBhvr>
                                    </p:anim>
                                    <p:anim from="0" to="-1.0" calcmode="lin" valueType="num">
                                      <p:cBhvr>
                                        <p:cTn id="8" dur="200" decel="50000" autoRev="1" fill="hold">
                                          <p:stCondLst>
                                            <p:cond delay="600"/>
                                          </p:stCondLst>
                                        </p:cTn>
                                        <p:tgtEl>
                                          <p:spTgt spid="4100"/>
                                        </p:tgtEl>
                                        <p:attrNameLst>
                                          <p:attrName>xshear</p:attrName>
                                        </p:attrNameLst>
                                      </p:cBhvr>
                                    </p:anim>
                                    <p:animScale>
                                      <p:cBhvr>
                                        <p:cTn id="9" dur="200" decel="100000" autoRev="1" fill="hold">
                                          <p:stCondLst>
                                            <p:cond delay="600"/>
                                          </p:stCondLst>
                                        </p:cTn>
                                        <p:tgtEl>
                                          <p:spTgt spid="4100"/>
                                        </p:tgtEl>
                                      </p:cBhvr>
                                      <p:from x="100000" y="100000"/>
                                      <p:to x="80000" y="100000"/>
                                    </p:animScale>
                                    <p:anim by="(#ppt_h/3+#ppt_w*0.1)" calcmode="lin" valueType="num">
                                      <p:cBhvr additive="sum">
                                        <p:cTn id="10" dur="200" decel="100000" autoRev="1" fill="hold">
                                          <p:stCondLst>
                                            <p:cond delay="600"/>
                                          </p:stCondLst>
                                        </p:cTn>
                                        <p:tgtEl>
                                          <p:spTgt spid="410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 from="(-#ppt_w/2)" to="(#ppt_x)" calcmode="lin" valueType="num">
                                      <p:cBhvr>
                                        <p:cTn id="15" dur="600" fill="hold">
                                          <p:stCondLst>
                                            <p:cond delay="0"/>
                                          </p:stCondLst>
                                        </p:cTn>
                                        <p:tgtEl>
                                          <p:spTgt spid="4098"/>
                                        </p:tgtEl>
                                        <p:attrNameLst>
                                          <p:attrName>ppt_x</p:attrName>
                                        </p:attrNameLst>
                                      </p:cBhvr>
                                    </p:anim>
                                    <p:anim from="0" to="-1.0" calcmode="lin" valueType="num">
                                      <p:cBhvr>
                                        <p:cTn id="16" dur="200" decel="50000" autoRev="1" fill="hold">
                                          <p:stCondLst>
                                            <p:cond delay="600"/>
                                          </p:stCondLst>
                                        </p:cTn>
                                        <p:tgtEl>
                                          <p:spTgt spid="4098"/>
                                        </p:tgtEl>
                                        <p:attrNameLst>
                                          <p:attrName>xshear</p:attrName>
                                        </p:attrNameLst>
                                      </p:cBhvr>
                                    </p:anim>
                                    <p:animScale>
                                      <p:cBhvr>
                                        <p:cTn id="17" dur="200" decel="100000" autoRev="1" fill="hold">
                                          <p:stCondLst>
                                            <p:cond delay="600"/>
                                          </p:stCondLst>
                                        </p:cTn>
                                        <p:tgtEl>
                                          <p:spTgt spid="4098"/>
                                        </p:tgtEl>
                                      </p:cBhvr>
                                      <p:from x="100000" y="100000"/>
                                      <p:to x="80000" y="100000"/>
                                    </p:animScale>
                                    <p:anim by="(#ppt_h/3+#ppt_w*0.1)" calcmode="lin" valueType="num">
                                      <p:cBhvr additive="sum">
                                        <p:cTn id="18" dur="200" decel="100000" autoRev="1" fill="hold">
                                          <p:stCondLst>
                                            <p:cond delay="600"/>
                                          </p:stCondLst>
                                        </p:cTn>
                                        <p:tgtEl>
                                          <p:spTgt spid="4098"/>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4102"/>
                                        </p:tgtEl>
                                        <p:attrNameLst>
                                          <p:attrName>style.visibility</p:attrName>
                                        </p:attrNameLst>
                                      </p:cBhvr>
                                      <p:to>
                                        <p:strVal val="visible"/>
                                      </p:to>
                                    </p:set>
                                    <p:anim from="(-#ppt_w/2)" to="(#ppt_x)" calcmode="lin" valueType="num">
                                      <p:cBhvr>
                                        <p:cTn id="23" dur="600" fill="hold">
                                          <p:stCondLst>
                                            <p:cond delay="0"/>
                                          </p:stCondLst>
                                        </p:cTn>
                                        <p:tgtEl>
                                          <p:spTgt spid="4102"/>
                                        </p:tgtEl>
                                        <p:attrNameLst>
                                          <p:attrName>ppt_x</p:attrName>
                                        </p:attrNameLst>
                                      </p:cBhvr>
                                    </p:anim>
                                    <p:anim from="0" to="-1.0" calcmode="lin" valueType="num">
                                      <p:cBhvr>
                                        <p:cTn id="24" dur="200" decel="50000" autoRev="1" fill="hold">
                                          <p:stCondLst>
                                            <p:cond delay="600"/>
                                          </p:stCondLst>
                                        </p:cTn>
                                        <p:tgtEl>
                                          <p:spTgt spid="4102"/>
                                        </p:tgtEl>
                                        <p:attrNameLst>
                                          <p:attrName>xshear</p:attrName>
                                        </p:attrNameLst>
                                      </p:cBhvr>
                                    </p:anim>
                                    <p:animScale>
                                      <p:cBhvr>
                                        <p:cTn id="25" dur="200" decel="100000" autoRev="1" fill="hold">
                                          <p:stCondLst>
                                            <p:cond delay="600"/>
                                          </p:stCondLst>
                                        </p:cTn>
                                        <p:tgtEl>
                                          <p:spTgt spid="4102"/>
                                        </p:tgtEl>
                                      </p:cBhvr>
                                      <p:from x="100000" y="100000"/>
                                      <p:to x="80000" y="100000"/>
                                    </p:animScale>
                                    <p:anim by="(#ppt_h/3+#ppt_w*0.1)" calcmode="lin" valueType="num">
                                      <p:cBhvr additive="sum">
                                        <p:cTn id="26" dur="200" decel="100000" autoRev="1" fill="hold">
                                          <p:stCondLst>
                                            <p:cond delay="600"/>
                                          </p:stCondLst>
                                        </p:cTn>
                                        <p:tgtEl>
                                          <p:spTgt spid="4102"/>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4106"/>
                                        </p:tgtEl>
                                        <p:attrNameLst>
                                          <p:attrName>style.visibility</p:attrName>
                                        </p:attrNameLst>
                                      </p:cBhvr>
                                      <p:to>
                                        <p:strVal val="visible"/>
                                      </p:to>
                                    </p:set>
                                    <p:anim from="(-#ppt_w/2)" to="(#ppt_x)" calcmode="lin" valueType="num">
                                      <p:cBhvr>
                                        <p:cTn id="31" dur="600" fill="hold">
                                          <p:stCondLst>
                                            <p:cond delay="0"/>
                                          </p:stCondLst>
                                        </p:cTn>
                                        <p:tgtEl>
                                          <p:spTgt spid="4106"/>
                                        </p:tgtEl>
                                        <p:attrNameLst>
                                          <p:attrName>ppt_x</p:attrName>
                                        </p:attrNameLst>
                                      </p:cBhvr>
                                    </p:anim>
                                    <p:anim from="0" to="-1.0" calcmode="lin" valueType="num">
                                      <p:cBhvr>
                                        <p:cTn id="32" dur="200" decel="50000" autoRev="1" fill="hold">
                                          <p:stCondLst>
                                            <p:cond delay="600"/>
                                          </p:stCondLst>
                                        </p:cTn>
                                        <p:tgtEl>
                                          <p:spTgt spid="4106"/>
                                        </p:tgtEl>
                                        <p:attrNameLst>
                                          <p:attrName>xshear</p:attrName>
                                        </p:attrNameLst>
                                      </p:cBhvr>
                                    </p:anim>
                                    <p:animScale>
                                      <p:cBhvr>
                                        <p:cTn id="33" dur="200" decel="100000" autoRev="1" fill="hold">
                                          <p:stCondLst>
                                            <p:cond delay="600"/>
                                          </p:stCondLst>
                                        </p:cTn>
                                        <p:tgtEl>
                                          <p:spTgt spid="4106"/>
                                        </p:tgtEl>
                                      </p:cBhvr>
                                      <p:from x="100000" y="100000"/>
                                      <p:to x="80000" y="100000"/>
                                    </p:animScale>
                                    <p:anim by="(#ppt_h/3+#ppt_w*0.1)" calcmode="lin" valueType="num">
                                      <p:cBhvr additive="sum">
                                        <p:cTn id="34" dur="200" decel="100000" autoRev="1" fill="hold">
                                          <p:stCondLst>
                                            <p:cond delay="600"/>
                                          </p:stCondLst>
                                        </p:cTn>
                                        <p:tgtEl>
                                          <p:spTgt spid="410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itt.edu/~medart/image/glossary/portal.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pitt.edu/~medart/image/glossary/trumeau.jpg"/>
          <p:cNvPicPr>
            <a:picLocks noChangeAspect="1" noChangeArrowheads="1"/>
          </p:cNvPicPr>
          <p:nvPr/>
        </p:nvPicPr>
        <p:blipFill>
          <a:blip r:embed="rId3" cstate="print"/>
          <a:srcRect/>
          <a:stretch>
            <a:fillRect/>
          </a:stretch>
        </p:blipFill>
        <p:spPr bwMode="auto">
          <a:xfrm>
            <a:off x="762000" y="-54658"/>
            <a:ext cx="7848600" cy="691265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pitt.edu/~medart/image/glossary/jamb.jpg"/>
          <p:cNvPicPr>
            <a:picLocks noChangeAspect="1" noChangeArrowheads="1"/>
          </p:cNvPicPr>
          <p:nvPr/>
        </p:nvPicPr>
        <p:blipFill>
          <a:blip r:embed="rId3" cstate="print"/>
          <a:srcRect/>
          <a:stretch>
            <a:fillRect/>
          </a:stretch>
        </p:blipFill>
        <p:spPr bwMode="auto">
          <a:xfrm>
            <a:off x="304800" y="0"/>
            <a:ext cx="8153400" cy="668245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www.pitt.edu/~medart/image/glossary/JAMBFIG.JPG"/>
          <p:cNvPicPr>
            <a:picLocks noChangeAspect="1" noChangeArrowheads="1"/>
          </p:cNvPicPr>
          <p:nvPr/>
        </p:nvPicPr>
        <p:blipFill>
          <a:blip r:embed="rId3" cstate="print"/>
          <a:srcRect/>
          <a:stretch>
            <a:fillRect/>
          </a:stretch>
        </p:blipFill>
        <p:spPr bwMode="auto">
          <a:xfrm>
            <a:off x="457200" y="609600"/>
            <a:ext cx="8246225" cy="48768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www.pitt.edu/~medart/image/glossary/trufig.jpg"/>
          <p:cNvPicPr>
            <a:picLocks noChangeAspect="1" noChangeArrowheads="1"/>
          </p:cNvPicPr>
          <p:nvPr/>
        </p:nvPicPr>
        <p:blipFill>
          <a:blip r:embed="rId3" cstate="print"/>
          <a:srcRect/>
          <a:stretch>
            <a:fillRect/>
          </a:stretch>
        </p:blipFill>
        <p:spPr bwMode="auto">
          <a:xfrm>
            <a:off x="990600" y="381000"/>
            <a:ext cx="6857998" cy="61722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societes-savantes-toulouse.asso.fr/samf/archsite/arch01/images/moissP6.jpg"/>
          <p:cNvPicPr>
            <a:picLocks noChangeAspect="1" noChangeArrowheads="1"/>
          </p:cNvPicPr>
          <p:nvPr/>
        </p:nvPicPr>
        <p:blipFill>
          <a:blip r:embed="rId2" cstate="print"/>
          <a:srcRect/>
          <a:stretch>
            <a:fillRect/>
          </a:stretch>
        </p:blipFill>
        <p:spPr bwMode="auto">
          <a:xfrm>
            <a:off x="4648200" y="304799"/>
            <a:ext cx="4191000" cy="6339775"/>
          </a:xfrm>
          <a:prstGeom prst="rect">
            <a:avLst/>
          </a:prstGeom>
          <a:noFill/>
        </p:spPr>
      </p:pic>
      <p:sp>
        <p:nvSpPr>
          <p:cNvPr id="4" name="TextBox 3"/>
          <p:cNvSpPr txBox="1"/>
          <p:nvPr/>
        </p:nvSpPr>
        <p:spPr>
          <a:xfrm>
            <a:off x="914401" y="1143000"/>
            <a:ext cx="3505200" cy="1569660"/>
          </a:xfrm>
          <a:prstGeom prst="rect">
            <a:avLst/>
          </a:prstGeom>
          <a:noFill/>
        </p:spPr>
        <p:txBody>
          <a:bodyPr wrap="square" rtlCol="0">
            <a:spAutoFit/>
          </a:bodyPr>
          <a:lstStyle/>
          <a:p>
            <a:r>
              <a:rPr lang="en-US" sz="2400" dirty="0" smtClean="0">
                <a:solidFill>
                  <a:srgbClr val="663300"/>
                </a:solidFill>
              </a:rPr>
              <a:t>Cloister pier with relief of Abbot Durand,</a:t>
            </a:r>
          </a:p>
          <a:p>
            <a:r>
              <a:rPr lang="en-US" sz="2400" dirty="0" smtClean="0">
                <a:solidFill>
                  <a:srgbClr val="663300"/>
                </a:solidFill>
              </a:rPr>
              <a:t> Saint-Pierre </a:t>
            </a:r>
            <a:r>
              <a:rPr lang="en-US" sz="2400" dirty="0" err="1" smtClean="0">
                <a:solidFill>
                  <a:srgbClr val="663300"/>
                </a:solidFill>
              </a:rPr>
              <a:t>Moissac</a:t>
            </a:r>
            <a:r>
              <a:rPr lang="en-US" sz="2400" dirty="0" smtClean="0">
                <a:solidFill>
                  <a:srgbClr val="663300"/>
                </a:solidFill>
              </a:rPr>
              <a:t>, 1047-1172</a:t>
            </a:r>
            <a:endParaRPr lang="en-US" sz="2400" dirty="0">
              <a:solidFill>
                <a:srgbClr val="6633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www.wga.hu/art/g/gisleber/2lastj.jpg"/>
          <p:cNvPicPr>
            <a:picLocks noChangeAspect="1" noChangeArrowheads="1"/>
          </p:cNvPicPr>
          <p:nvPr/>
        </p:nvPicPr>
        <p:blipFill>
          <a:blip r:embed="rId3" cstate="print"/>
          <a:srcRect/>
          <a:stretch>
            <a:fillRect/>
          </a:stretch>
        </p:blipFill>
        <p:spPr bwMode="auto">
          <a:xfrm>
            <a:off x="496" y="0"/>
            <a:ext cx="9143504" cy="6858000"/>
          </a:xfrm>
          <a:prstGeom prst="rect">
            <a:avLst/>
          </a:prstGeom>
          <a:noFill/>
        </p:spPr>
      </p:pic>
      <p:sp>
        <p:nvSpPr>
          <p:cNvPr id="3" name="Rectangle 2"/>
          <p:cNvSpPr/>
          <p:nvPr/>
        </p:nvSpPr>
        <p:spPr>
          <a:xfrm>
            <a:off x="0" y="304800"/>
            <a:ext cx="9144000" cy="1569660"/>
          </a:xfrm>
          <a:prstGeom prst="rect">
            <a:avLst/>
          </a:prstGeom>
        </p:spPr>
        <p:txBody>
          <a:bodyPr wrap="square">
            <a:spAutoFit/>
          </a:bodyPr>
          <a:lstStyle/>
          <a:p>
            <a:r>
              <a:rPr lang="en-US" sz="2400" b="1" i="1" dirty="0" smtClean="0">
                <a:latin typeface="+mn-lt"/>
              </a:rPr>
              <a:t>Last Judgment</a:t>
            </a:r>
            <a:r>
              <a:rPr lang="en-US" sz="2400" b="1" dirty="0" smtClean="0">
                <a:latin typeface="+mn-lt"/>
              </a:rPr>
              <a:t>, </a:t>
            </a:r>
            <a:r>
              <a:rPr lang="en-US" sz="2400" dirty="0" smtClean="0">
                <a:latin typeface="+mn-lt"/>
              </a:rPr>
              <a:t>Cathedral of Saint-</a:t>
            </a:r>
            <a:r>
              <a:rPr lang="en-US" sz="2400" dirty="0" err="1" smtClean="0">
                <a:latin typeface="+mn-lt"/>
              </a:rPr>
              <a:t>Lazare</a:t>
            </a:r>
            <a:r>
              <a:rPr lang="en-US" sz="2400" dirty="0" smtClean="0">
                <a:latin typeface="+mn-lt"/>
              </a:rPr>
              <a:t>, </a:t>
            </a:r>
            <a:r>
              <a:rPr lang="en-US" sz="2400" dirty="0" err="1" smtClean="0">
                <a:latin typeface="+mn-lt"/>
              </a:rPr>
              <a:t>Autun</a:t>
            </a:r>
            <a:r>
              <a:rPr lang="en-US" sz="2400" dirty="0" smtClean="0">
                <a:latin typeface="+mn-lt"/>
              </a:rPr>
              <a:t>, 1130-1145</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http://www.icehouse.net/john_benham/Fr-Sl-4.jpg"/>
          <p:cNvPicPr>
            <a:picLocks noChangeAspect="1" noChangeArrowheads="1"/>
          </p:cNvPicPr>
          <p:nvPr/>
        </p:nvPicPr>
        <p:blipFill>
          <a:blip r:embed="rId2" cstate="print"/>
          <a:srcRect/>
          <a:stretch>
            <a:fillRect/>
          </a:stretch>
        </p:blipFill>
        <p:spPr bwMode="auto">
          <a:xfrm>
            <a:off x="0" y="0"/>
            <a:ext cx="9144000" cy="5685369"/>
          </a:xfrm>
          <a:prstGeom prst="rect">
            <a:avLst/>
          </a:prstGeom>
          <a:noFill/>
        </p:spPr>
      </p:pic>
      <p:sp>
        <p:nvSpPr>
          <p:cNvPr id="3" name="Rectangle 2"/>
          <p:cNvSpPr/>
          <p:nvPr/>
        </p:nvSpPr>
        <p:spPr>
          <a:xfrm>
            <a:off x="457200" y="5715000"/>
            <a:ext cx="8686800" cy="1200329"/>
          </a:xfrm>
          <a:prstGeom prst="rect">
            <a:avLst/>
          </a:prstGeom>
        </p:spPr>
        <p:txBody>
          <a:bodyPr wrap="square">
            <a:spAutoFit/>
          </a:bodyPr>
          <a:lstStyle/>
          <a:p>
            <a:r>
              <a:rPr lang="en-US" sz="2400" b="1" dirty="0" smtClean="0">
                <a:solidFill>
                  <a:srgbClr val="663300"/>
                </a:solidFill>
              </a:rPr>
              <a:t>"Weighing the Souls of the Damned"</a:t>
            </a:r>
            <a:endParaRPr lang="en-US" sz="2400" dirty="0" smtClean="0">
              <a:solidFill>
                <a:srgbClr val="663300"/>
              </a:solidFill>
            </a:endParaRPr>
          </a:p>
          <a:p>
            <a:r>
              <a:rPr lang="en-US" sz="2400" b="1" dirty="0" smtClean="0">
                <a:solidFill>
                  <a:srgbClr val="663300"/>
                </a:solidFill>
              </a:rPr>
              <a:t>Tympanum Romanesque Sculptures of </a:t>
            </a:r>
            <a:r>
              <a:rPr lang="en-US" sz="2400" b="1" dirty="0" err="1" smtClean="0">
                <a:solidFill>
                  <a:srgbClr val="663300"/>
                </a:solidFill>
              </a:rPr>
              <a:t>Gislebertus</a:t>
            </a:r>
            <a:endParaRPr lang="en-US" sz="2400" dirty="0" smtClean="0">
              <a:solidFill>
                <a:srgbClr val="663300"/>
              </a:solidFill>
            </a:endParaRPr>
          </a:p>
          <a:p>
            <a:r>
              <a:rPr lang="en-US" sz="2400" b="1" dirty="0" err="1" smtClean="0">
                <a:solidFill>
                  <a:srgbClr val="663300"/>
                </a:solidFill>
              </a:rPr>
              <a:t>Cathedrale</a:t>
            </a:r>
            <a:r>
              <a:rPr lang="en-US" sz="2400" b="1" dirty="0" smtClean="0">
                <a:solidFill>
                  <a:srgbClr val="663300"/>
                </a:solidFill>
              </a:rPr>
              <a:t> St-</a:t>
            </a:r>
            <a:r>
              <a:rPr lang="en-US" sz="2400" b="1" dirty="0" err="1" smtClean="0">
                <a:solidFill>
                  <a:srgbClr val="663300"/>
                </a:solidFill>
              </a:rPr>
              <a:t>Lazare</a:t>
            </a:r>
            <a:r>
              <a:rPr lang="en-US" sz="2400" b="1" dirty="0" smtClean="0">
                <a:solidFill>
                  <a:srgbClr val="663300"/>
                </a:solidFill>
              </a:rPr>
              <a:t>, </a:t>
            </a:r>
            <a:r>
              <a:rPr lang="en-US" sz="2400" b="1" dirty="0" err="1" smtClean="0">
                <a:solidFill>
                  <a:srgbClr val="663300"/>
                </a:solidFill>
              </a:rPr>
              <a:t>Autun</a:t>
            </a:r>
            <a:r>
              <a:rPr lang="en-US" sz="2400" b="1" dirty="0" smtClean="0">
                <a:solidFill>
                  <a:srgbClr val="663300"/>
                </a:solidFill>
              </a:rPr>
              <a:t>, Saone-et-Loire</a:t>
            </a:r>
            <a:endParaRPr lang="en-US" sz="2400" dirty="0">
              <a:solidFill>
                <a:srgbClr val="6633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arm4.static.flickr.com/3525/3737308622_e77ee7065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TextBox 3"/>
          <p:cNvSpPr txBox="1"/>
          <p:nvPr/>
        </p:nvSpPr>
        <p:spPr>
          <a:xfrm>
            <a:off x="5105400" y="228600"/>
            <a:ext cx="3581400" cy="1384995"/>
          </a:xfrm>
          <a:prstGeom prst="rect">
            <a:avLst/>
          </a:prstGeom>
          <a:noFill/>
        </p:spPr>
        <p:txBody>
          <a:bodyPr wrap="square" rtlCol="0">
            <a:spAutoFit/>
          </a:bodyPr>
          <a:lstStyle/>
          <a:p>
            <a:r>
              <a:rPr lang="en-US" sz="2800" b="1" dirty="0" smtClean="0">
                <a:solidFill>
                  <a:srgbClr val="663300"/>
                </a:solidFill>
              </a:rPr>
              <a:t>Mont. Saint Michel, Normandy, France, 1024-1084</a:t>
            </a:r>
            <a:endParaRPr lang="en-US" sz="2800" b="1" dirty="0">
              <a:solidFill>
                <a:srgbClr val="663300"/>
              </a:solidFill>
            </a:endParaRPr>
          </a:p>
        </p:txBody>
      </p:sp>
      <p:sp>
        <p:nvSpPr>
          <p:cNvPr id="5" name="Rectangle 4"/>
          <p:cNvSpPr/>
          <p:nvPr/>
        </p:nvSpPr>
        <p:spPr>
          <a:xfrm>
            <a:off x="228600" y="228600"/>
            <a:ext cx="3340979" cy="954107"/>
          </a:xfrm>
          <a:prstGeom prst="rect">
            <a:avLst/>
          </a:prstGeom>
        </p:spPr>
        <p:txBody>
          <a:bodyPr wrap="none">
            <a:spAutoFit/>
          </a:bodyPr>
          <a:lstStyle/>
          <a:p>
            <a:r>
              <a:rPr lang="en-US" sz="2800" dirty="0" smtClean="0"/>
              <a:t>Motto of the monks:</a:t>
            </a:r>
          </a:p>
          <a:p>
            <a:r>
              <a:rPr lang="en-US" sz="2800" dirty="0" smtClean="0"/>
              <a:t> “</a:t>
            </a:r>
            <a:r>
              <a:rPr lang="en-US" sz="2800" dirty="0" err="1" smtClean="0"/>
              <a:t>Ora</a:t>
            </a:r>
            <a:r>
              <a:rPr lang="en-US" sz="2800" dirty="0" smtClean="0"/>
              <a:t> et </a:t>
            </a:r>
            <a:r>
              <a:rPr lang="en-US" sz="2800" dirty="0" err="1" smtClean="0"/>
              <a:t>Labora</a:t>
            </a:r>
            <a:r>
              <a:rPr lang="en-US" sz="2800" dirty="0" smtClean="0"/>
              <a:t>” </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p:cNvCxnSpPr/>
          <p:nvPr/>
        </p:nvCxnSpPr>
        <p:spPr>
          <a:xfrm rot="16200000" flipH="1">
            <a:off x="2290466" y="2366663"/>
            <a:ext cx="1134069" cy="2514601"/>
          </a:xfrm>
          <a:prstGeom prst="straightConnector1">
            <a:avLst/>
          </a:prstGeom>
          <a:ln w="28575">
            <a:solidFill>
              <a:schemeClr val="accent4">
                <a:lumMod val="1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a:stretch>
            <a:fillRect/>
          </a:stretch>
        </p:blipFill>
        <p:spPr bwMode="auto">
          <a:xfrm>
            <a:off x="0" y="0"/>
            <a:ext cx="919655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farm1.static.flickr.com/165/377705150_0bf75e5fbf_z.jpg"/>
          <p:cNvPicPr>
            <a:picLocks noChangeAspect="1" noChangeArrowheads="1"/>
          </p:cNvPicPr>
          <p:nvPr/>
        </p:nvPicPr>
        <p:blipFill>
          <a:blip r:embed="rId3" cstate="print">
            <a:lum bright="8000"/>
          </a:blip>
          <a:srcRect/>
          <a:stretch>
            <a:fillRect/>
          </a:stretch>
        </p:blipFill>
        <p:spPr bwMode="auto">
          <a:xfrm>
            <a:off x="4267200" y="0"/>
            <a:ext cx="4343400" cy="6515101"/>
          </a:xfrm>
          <a:prstGeom prst="rect">
            <a:avLst/>
          </a:prstGeom>
          <a:noFill/>
        </p:spPr>
      </p:pic>
      <p:sp>
        <p:nvSpPr>
          <p:cNvPr id="3" name="TextBox 2"/>
          <p:cNvSpPr txBox="1"/>
          <p:nvPr/>
        </p:nvSpPr>
        <p:spPr>
          <a:xfrm>
            <a:off x="381000" y="990600"/>
            <a:ext cx="4097597" cy="2492990"/>
          </a:xfrm>
          <a:prstGeom prst="rect">
            <a:avLst/>
          </a:prstGeom>
          <a:noFill/>
        </p:spPr>
        <p:txBody>
          <a:bodyPr wrap="none" rtlCol="0">
            <a:spAutoFit/>
          </a:bodyPr>
          <a:lstStyle/>
          <a:p>
            <a:r>
              <a:rPr lang="en-US" sz="2400" b="1" dirty="0" smtClean="0">
                <a:solidFill>
                  <a:srgbClr val="663300"/>
                </a:solidFill>
              </a:rPr>
              <a:t>Nave of Mont Saint Michel:</a:t>
            </a:r>
          </a:p>
          <a:p>
            <a:r>
              <a:rPr lang="en-US" sz="2400" b="1" dirty="0" smtClean="0">
                <a:solidFill>
                  <a:srgbClr val="663300"/>
                </a:solidFill>
              </a:rPr>
              <a:t>Three layer walls:</a:t>
            </a:r>
          </a:p>
          <a:p>
            <a:pPr marL="342900" indent="-342900">
              <a:buFont typeface="+mj-lt"/>
              <a:buAutoNum type="arabicPeriod"/>
            </a:pPr>
            <a:r>
              <a:rPr lang="en-US" sz="2400" b="1" dirty="0" smtClean="0">
                <a:solidFill>
                  <a:srgbClr val="663300"/>
                </a:solidFill>
              </a:rPr>
              <a:t>Ground floor</a:t>
            </a:r>
          </a:p>
          <a:p>
            <a:pPr marL="342900" indent="-342900">
              <a:buFont typeface="+mj-lt"/>
              <a:buAutoNum type="arabicPeriod"/>
            </a:pPr>
            <a:r>
              <a:rPr lang="en-US" sz="2400" b="1" dirty="0" smtClean="0">
                <a:solidFill>
                  <a:srgbClr val="663300"/>
                </a:solidFill>
              </a:rPr>
              <a:t>Tribune gallery</a:t>
            </a:r>
          </a:p>
          <a:p>
            <a:pPr marL="342900" indent="-342900">
              <a:buFont typeface="+mj-lt"/>
              <a:buAutoNum type="arabicPeriod"/>
            </a:pPr>
            <a:r>
              <a:rPr lang="en-US" sz="2400" b="1" dirty="0" smtClean="0">
                <a:solidFill>
                  <a:srgbClr val="663300"/>
                </a:solidFill>
              </a:rPr>
              <a:t>Clerestory windows</a:t>
            </a:r>
          </a:p>
          <a:p>
            <a:endParaRPr lang="en-US" dirty="0" smtClean="0">
              <a:solidFill>
                <a:srgbClr val="663300"/>
              </a:solidFill>
            </a:endParaRPr>
          </a:p>
          <a:p>
            <a:r>
              <a:rPr lang="en-US" dirty="0" smtClean="0">
                <a:solidFill>
                  <a:srgbClr val="663300"/>
                </a:solidFill>
              </a:rPr>
              <a:t>	</a:t>
            </a:r>
            <a:endParaRPr lang="en-US" dirty="0">
              <a:solidFill>
                <a:srgbClr val="6633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3" cstate="print"/>
          <a:srcRect b="5947"/>
          <a:stretch>
            <a:fillRect/>
          </a:stretch>
        </p:blipFill>
        <p:spPr bwMode="auto">
          <a:xfrm>
            <a:off x="-380104" y="0"/>
            <a:ext cx="9524104" cy="6858000"/>
          </a:xfrm>
          <a:prstGeom prst="rect">
            <a:avLst/>
          </a:prstGeom>
          <a:noFill/>
          <a:ln w="9525">
            <a:noFill/>
            <a:miter lim="800000"/>
            <a:headEnd/>
            <a:tailEnd/>
          </a:ln>
        </p:spPr>
      </p:pic>
      <p:sp>
        <p:nvSpPr>
          <p:cNvPr id="4" name="TextBox 3"/>
          <p:cNvSpPr txBox="1"/>
          <p:nvPr/>
        </p:nvSpPr>
        <p:spPr>
          <a:xfrm>
            <a:off x="3276600" y="304800"/>
            <a:ext cx="3927678" cy="954107"/>
          </a:xfrm>
          <a:prstGeom prst="rect">
            <a:avLst/>
          </a:prstGeom>
          <a:noFill/>
        </p:spPr>
        <p:txBody>
          <a:bodyPr wrap="none" rtlCol="0">
            <a:spAutoFit/>
          </a:bodyPr>
          <a:lstStyle/>
          <a:p>
            <a:r>
              <a:rPr lang="en-US" sz="2800" dirty="0" smtClean="0">
                <a:solidFill>
                  <a:srgbClr val="663300"/>
                </a:solidFill>
              </a:rPr>
              <a:t>Cathedral of Pisa and </a:t>
            </a:r>
          </a:p>
          <a:p>
            <a:r>
              <a:rPr lang="en-US" sz="2800" dirty="0" smtClean="0">
                <a:solidFill>
                  <a:srgbClr val="663300"/>
                </a:solidFill>
              </a:rPr>
              <a:t>campanile, 1063-1350.</a:t>
            </a:r>
            <a:endParaRPr lang="en-US" sz="2800" dirty="0">
              <a:solidFill>
                <a:srgbClr val="6633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144000" cy="6896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2286000"/>
            <a:ext cx="9144000" cy="4572000"/>
          </a:xfrm>
          <a:prstGeom prst="rect">
            <a:avLst/>
          </a:prstGeom>
          <a:noFill/>
          <a:ln w="9525">
            <a:noFill/>
            <a:miter lim="800000"/>
            <a:headEnd/>
            <a:tailEnd/>
          </a:ln>
        </p:spPr>
      </p:pic>
      <p:sp>
        <p:nvSpPr>
          <p:cNvPr id="5" name="TextBox 4"/>
          <p:cNvSpPr txBox="1"/>
          <p:nvPr/>
        </p:nvSpPr>
        <p:spPr>
          <a:xfrm>
            <a:off x="2133600" y="457200"/>
            <a:ext cx="5201232" cy="830997"/>
          </a:xfrm>
          <a:prstGeom prst="rect">
            <a:avLst/>
          </a:prstGeom>
          <a:noFill/>
        </p:spPr>
        <p:txBody>
          <a:bodyPr wrap="none" rtlCol="0">
            <a:spAutoFit/>
          </a:bodyPr>
          <a:lstStyle/>
          <a:p>
            <a:r>
              <a:rPr lang="en-US" sz="4800" b="1" dirty="0" smtClean="0">
                <a:solidFill>
                  <a:srgbClr val="663300"/>
                </a:solidFill>
              </a:rPr>
              <a:t>Bayeux Tapestry</a:t>
            </a:r>
            <a:r>
              <a:rPr lang="en-US" dirty="0" smtClean="0"/>
              <a:t>, </a:t>
            </a:r>
            <a:endParaRPr lang="en-US" dirty="0"/>
          </a:p>
        </p:txBody>
      </p:sp>
      <p:sp>
        <p:nvSpPr>
          <p:cNvPr id="6" name="Rectangle 5"/>
          <p:cNvSpPr/>
          <p:nvPr/>
        </p:nvSpPr>
        <p:spPr>
          <a:xfrm>
            <a:off x="1066800" y="1371600"/>
            <a:ext cx="6172200" cy="369332"/>
          </a:xfrm>
          <a:prstGeom prst="rect">
            <a:avLst/>
          </a:prstGeom>
        </p:spPr>
        <p:txBody>
          <a:bodyPr wrap="square">
            <a:spAutoFit/>
          </a:bodyPr>
          <a:lstStyle/>
          <a:p>
            <a:r>
              <a:rPr lang="en-US" dirty="0" smtClean="0">
                <a:hlinkClick r:id="rId4"/>
              </a:rPr>
              <a:t>http://www.youtube.com/watch?v=LtGoBZ4D4_E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4114800" y="0"/>
            <a:ext cx="5029200" cy="3381375"/>
          </a:xfrm>
          <a:prstGeom prst="rect">
            <a:avLst/>
          </a:prstGeom>
          <a:noFill/>
          <a:ln w="9525">
            <a:noFill/>
            <a:miter lim="800000"/>
            <a:headEnd/>
            <a:tailEnd/>
          </a:ln>
        </p:spPr>
      </p:pic>
      <p:pic>
        <p:nvPicPr>
          <p:cNvPr id="2054" name="Picture 6"/>
          <p:cNvPicPr>
            <a:picLocks noChangeAspect="1" noChangeArrowheads="1"/>
          </p:cNvPicPr>
          <p:nvPr/>
        </p:nvPicPr>
        <p:blipFill>
          <a:blip r:embed="rId4" cstate="print"/>
          <a:srcRect/>
          <a:stretch>
            <a:fillRect/>
          </a:stretch>
        </p:blipFill>
        <p:spPr bwMode="auto">
          <a:xfrm>
            <a:off x="6286500" y="2990850"/>
            <a:ext cx="2857500" cy="3867150"/>
          </a:xfrm>
          <a:prstGeom prst="rect">
            <a:avLst/>
          </a:prstGeom>
          <a:noFill/>
          <a:ln w="9525">
            <a:noFill/>
            <a:miter lim="800000"/>
            <a:headEnd/>
            <a:tailEnd/>
          </a:ln>
        </p:spPr>
      </p:pic>
      <p:pic>
        <p:nvPicPr>
          <p:cNvPr id="2051" name="Picture 3"/>
          <p:cNvPicPr>
            <a:picLocks noChangeAspect="1" noChangeArrowheads="1"/>
          </p:cNvPicPr>
          <p:nvPr/>
        </p:nvPicPr>
        <p:blipFill>
          <a:blip r:embed="rId5" cstate="print"/>
          <a:srcRect/>
          <a:stretch>
            <a:fillRect/>
          </a:stretch>
        </p:blipFill>
        <p:spPr bwMode="auto">
          <a:xfrm>
            <a:off x="0" y="3474110"/>
            <a:ext cx="3962400" cy="3383890"/>
          </a:xfrm>
          <a:prstGeom prst="rect">
            <a:avLst/>
          </a:prstGeom>
          <a:noFill/>
          <a:ln w="9525">
            <a:noFill/>
            <a:miter lim="800000"/>
            <a:headEnd/>
            <a:tailEnd/>
          </a:ln>
        </p:spPr>
      </p:pic>
      <p:pic>
        <p:nvPicPr>
          <p:cNvPr id="2053" name="Picture 5"/>
          <p:cNvPicPr>
            <a:picLocks noChangeAspect="1" noChangeArrowheads="1"/>
          </p:cNvPicPr>
          <p:nvPr/>
        </p:nvPicPr>
        <p:blipFill>
          <a:blip r:embed="rId6" cstate="print"/>
          <a:srcRect/>
          <a:stretch>
            <a:fillRect/>
          </a:stretch>
        </p:blipFill>
        <p:spPr bwMode="auto">
          <a:xfrm>
            <a:off x="0" y="0"/>
            <a:ext cx="4134015" cy="3581400"/>
          </a:xfrm>
          <a:prstGeom prst="rect">
            <a:avLst/>
          </a:prstGeom>
          <a:noFill/>
          <a:ln w="9525">
            <a:noFill/>
            <a:miter lim="800000"/>
            <a:headEnd/>
            <a:tailEnd/>
          </a:ln>
        </p:spPr>
      </p:pic>
      <p:pic>
        <p:nvPicPr>
          <p:cNvPr id="2052" name="Picture 4"/>
          <p:cNvPicPr>
            <a:picLocks noChangeAspect="1" noChangeArrowheads="1"/>
          </p:cNvPicPr>
          <p:nvPr/>
        </p:nvPicPr>
        <p:blipFill>
          <a:blip r:embed="rId7" cstate="print"/>
          <a:srcRect/>
          <a:stretch>
            <a:fillRect/>
          </a:stretch>
        </p:blipFill>
        <p:spPr bwMode="auto">
          <a:xfrm>
            <a:off x="3886200" y="3238500"/>
            <a:ext cx="2857500" cy="361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685800"/>
            <a:ext cx="4173578" cy="2185214"/>
          </a:xfrm>
          <a:prstGeom prst="rect">
            <a:avLst/>
          </a:prstGeom>
          <a:noFill/>
        </p:spPr>
        <p:txBody>
          <a:bodyPr wrap="none" rtlCol="0">
            <a:spAutoFit/>
          </a:bodyPr>
          <a:lstStyle/>
          <a:p>
            <a:r>
              <a:rPr lang="en-US" sz="5400" dirty="0" smtClean="0">
                <a:solidFill>
                  <a:srgbClr val="663300"/>
                </a:solidFill>
                <a:latin typeface="+mj-lt"/>
              </a:rPr>
              <a:t>Romanesque</a:t>
            </a:r>
          </a:p>
          <a:p>
            <a:r>
              <a:rPr lang="en-US" sz="5400" dirty="0" smtClean="0">
                <a:solidFill>
                  <a:srgbClr val="663300"/>
                </a:solidFill>
                <a:latin typeface="+mj-lt"/>
              </a:rPr>
              <a:t> Architecture</a:t>
            </a:r>
          </a:p>
          <a:p>
            <a:endParaRPr lang="en-US" sz="2800" dirty="0">
              <a:solidFill>
                <a:srgbClr val="663300"/>
              </a:solidFill>
              <a:latin typeface="+mj-lt"/>
            </a:endParaRPr>
          </a:p>
        </p:txBody>
      </p:sp>
      <p:sp>
        <p:nvSpPr>
          <p:cNvPr id="3" name="Rectangle 2"/>
          <p:cNvSpPr/>
          <p:nvPr/>
        </p:nvSpPr>
        <p:spPr>
          <a:xfrm>
            <a:off x="381000" y="2667000"/>
            <a:ext cx="8229600" cy="3693319"/>
          </a:xfrm>
          <a:prstGeom prst="rect">
            <a:avLst/>
          </a:prstGeom>
        </p:spPr>
        <p:txBody>
          <a:bodyPr wrap="square">
            <a:spAutoFit/>
          </a:bodyPr>
          <a:lstStyle/>
          <a:p>
            <a:pPr>
              <a:buFont typeface="Arial" pitchFamily="34" charset="0"/>
              <a:buChar char="•"/>
            </a:pPr>
            <a:r>
              <a:rPr lang="en-US" sz="2400" dirty="0" smtClean="0">
                <a:solidFill>
                  <a:srgbClr val="663300"/>
                </a:solidFill>
              </a:rPr>
              <a:t>Five centuries between the fall of Rome in 479 until the new millennium architecture came to a halt. </a:t>
            </a:r>
          </a:p>
          <a:p>
            <a:pPr>
              <a:buFont typeface="Arial" pitchFamily="34" charset="0"/>
              <a:buChar char="•"/>
            </a:pPr>
            <a:r>
              <a:rPr lang="en-US" sz="2400" dirty="0" smtClean="0">
                <a:solidFill>
                  <a:srgbClr val="663300"/>
                </a:solidFill>
              </a:rPr>
              <a:t>Roads, sanitation, water, and Roman laws disappeared</a:t>
            </a:r>
          </a:p>
          <a:p>
            <a:pPr>
              <a:buFont typeface="Arial" pitchFamily="34" charset="0"/>
              <a:buChar char="•"/>
            </a:pPr>
            <a:r>
              <a:rPr lang="en-US" sz="2400" dirty="0" smtClean="0">
                <a:solidFill>
                  <a:srgbClr val="663300"/>
                </a:solidFill>
              </a:rPr>
              <a:t>Every building was destroyed soon after its erection by the illiterate barbarian tribes</a:t>
            </a:r>
          </a:p>
          <a:p>
            <a:pPr>
              <a:buFont typeface="Arial" pitchFamily="34" charset="0"/>
              <a:buChar char="•"/>
            </a:pPr>
            <a:r>
              <a:rPr lang="en-US" sz="2400" dirty="0" smtClean="0">
                <a:solidFill>
                  <a:srgbClr val="663300"/>
                </a:solidFill>
              </a:rPr>
              <a:t>When the world did not end with the second coming and wars and destruction abated, building once again flourished with castles and churches in Europe</a:t>
            </a:r>
          </a:p>
          <a:p>
            <a:pPr>
              <a:buFont typeface="Arial" pitchFamily="34" charset="0"/>
              <a:buChar char="•"/>
            </a:pPr>
            <a:r>
              <a:rPr lang="en-US" sz="2400" dirty="0" smtClean="0">
                <a:solidFill>
                  <a:srgbClr val="663300"/>
                </a:solidFill>
              </a:rPr>
              <a:t>Massive walls for protection on both.</a:t>
            </a:r>
          </a:p>
          <a:p>
            <a:r>
              <a:rPr lang="en-US"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70" decel="100000"/>
                                        <p:tgtEl>
                                          <p:spTgt spid="3">
                                            <p:txEl>
                                              <p:pRg st="1" end="1"/>
                                            </p:txEl>
                                          </p:spTgt>
                                        </p:tgtEl>
                                      </p:cBhvr>
                                    </p:animEffect>
                                    <p:animScale>
                                      <p:cBhvr>
                                        <p:cTn id="13" dur="770" decel="100000"/>
                                        <p:tgtEl>
                                          <p:spTgt spid="3">
                                            <p:txEl>
                                              <p:pRg st="1" end="1"/>
                                            </p:txEl>
                                          </p:spTgt>
                                        </p:tgtEl>
                                      </p:cBhvr>
                                      <p:from x="10000" y="10000"/>
                                      <p:to x="200000" y="450000"/>
                                    </p:animScale>
                                    <p:animScale>
                                      <p:cBhvr>
                                        <p:cTn id="14" dur="1230" accel="100000" fill="hold">
                                          <p:stCondLst>
                                            <p:cond delay="770"/>
                                          </p:stCondLst>
                                        </p:cTn>
                                        <p:tgtEl>
                                          <p:spTgt spid="3">
                                            <p:txEl>
                                              <p:pRg st="1" end="1"/>
                                            </p:txEl>
                                          </p:spTgt>
                                        </p:tgtEl>
                                      </p:cBhvr>
                                      <p:from x="200000" y="450000"/>
                                      <p:to x="100000" y="100000"/>
                                    </p:animScale>
                                    <p:set>
                                      <p:cBhvr>
                                        <p:cTn id="15" dur="770" fill="hold"/>
                                        <p:tgtEl>
                                          <p:spTgt spid="3">
                                            <p:txEl>
                                              <p:pRg st="1" end="1"/>
                                            </p:txEl>
                                          </p:spTgt>
                                        </p:tgtEl>
                                        <p:attrNameLst>
                                          <p:attrName>ppt_x</p:attrName>
                                        </p:attrNameLst>
                                      </p:cBhvr>
                                      <p:to>
                                        <p:strVal val="(0.5)"/>
                                      </p:to>
                                    </p:set>
                                    <p:anim from="(0.5)" to="(#ppt_x)" calcmode="lin" valueType="num">
                                      <p:cBhvr>
                                        <p:cTn id="16" dur="1230" accel="100000" fill="hold">
                                          <p:stCondLst>
                                            <p:cond delay="770"/>
                                          </p:stCondLst>
                                        </p:cTn>
                                        <p:tgtEl>
                                          <p:spTgt spid="3">
                                            <p:txEl>
                                              <p:pRg st="1" end="1"/>
                                            </p:txEl>
                                          </p:spTgt>
                                        </p:tgtEl>
                                        <p:attrNameLst>
                                          <p:attrName>ppt_x</p:attrName>
                                        </p:attrNameLst>
                                      </p:cBhvr>
                                    </p:anim>
                                    <p:set>
                                      <p:cBhvr>
                                        <p:cTn id="17" dur="770" fill="hold"/>
                                        <p:tgtEl>
                                          <p:spTgt spid="3">
                                            <p:txEl>
                                              <p:pRg st="1" end="1"/>
                                            </p:txEl>
                                          </p:spTgt>
                                        </p:tgtEl>
                                        <p:attrNameLst>
                                          <p:attrName>ppt_y</p:attrName>
                                        </p:attrNameLst>
                                      </p:cBhvr>
                                      <p:to>
                                        <p:strVal val="(#ppt_y+0.4)"/>
                                      </p:to>
                                    </p:set>
                                    <p:anim from="(#ppt_y+0.4)" to="(#ppt_y)" calcmode="lin" valueType="num">
                                      <p:cBhvr>
                                        <p:cTn id="18" dur="1230" accel="100000" fill="hold">
                                          <p:stCondLst>
                                            <p:cond delay="770"/>
                                          </p:stCondLst>
                                        </p:cTn>
                                        <p:tgtEl>
                                          <p:spTgt spid="3">
                                            <p:txEl>
                                              <p:pRg st="1" end="1"/>
                                            </p:txEl>
                                          </p:spTgt>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to="" calcmode="lin" valueType="num">
                                      <p:cBhvr>
                                        <p:cTn id="23" dur="1" fill="hold"/>
                                        <p:tgtEl>
                                          <p:spTgt spid="3">
                                            <p:txEl>
                                              <p:pRg st="2" end="2"/>
                                            </p:txEl>
                                          </p:spTgt>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34"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from="(-#ppt_w/2)" to="(#ppt_x)" calcmode="lin" valueType="num">
                                      <p:cBhvr>
                                        <p:cTn id="28" dur="600" fill="hold">
                                          <p:stCondLst>
                                            <p:cond delay="0"/>
                                          </p:stCondLst>
                                        </p:cTn>
                                        <p:tgtEl>
                                          <p:spTgt spid="3">
                                            <p:txEl>
                                              <p:pRg st="3" end="3"/>
                                            </p:txEl>
                                          </p:spTgt>
                                        </p:tgtEl>
                                        <p:attrNameLst>
                                          <p:attrName>ppt_x</p:attrName>
                                        </p:attrNameLst>
                                      </p:cBhvr>
                                    </p:anim>
                                    <p:anim from="0" to="-1.0" calcmode="lin" valueType="num">
                                      <p:cBhvr>
                                        <p:cTn id="29" dur="200" decel="50000" autoRev="1" fill="hold">
                                          <p:stCondLst>
                                            <p:cond delay="600"/>
                                          </p:stCondLst>
                                        </p:cTn>
                                        <p:tgtEl>
                                          <p:spTgt spid="3">
                                            <p:txEl>
                                              <p:pRg st="3" end="3"/>
                                            </p:txEl>
                                          </p:spTgt>
                                        </p:tgtEl>
                                        <p:attrNameLst>
                                          <p:attrName>xshear</p:attrName>
                                        </p:attrNameLst>
                                      </p:cBhvr>
                                    </p:anim>
                                    <p:animScale>
                                      <p:cBhvr>
                                        <p:cTn id="30" dur="200" decel="100000" autoRev="1" fill="hold">
                                          <p:stCondLst>
                                            <p:cond delay="600"/>
                                          </p:stCondLst>
                                        </p:cTn>
                                        <p:tgtEl>
                                          <p:spTgt spid="3">
                                            <p:txEl>
                                              <p:pRg st="3" end="3"/>
                                            </p:txEl>
                                          </p:spTgt>
                                        </p:tgtEl>
                                      </p:cBhvr>
                                      <p:from x="100000" y="100000"/>
                                      <p:to x="80000" y="100000"/>
                                    </p:animScale>
                                    <p:anim by="(#ppt_h/3+#ppt_w*0.1)" calcmode="lin" valueType="num">
                                      <p:cBhvr additive="sum">
                                        <p:cTn id="31"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32" fill="hold">
                      <p:stCondLst>
                        <p:cond delay="indefinite"/>
                      </p:stCondLst>
                      <p:childTnLst>
                        <p:par>
                          <p:cTn id="33" fill="hold">
                            <p:stCondLst>
                              <p:cond delay="0"/>
                            </p:stCondLst>
                            <p:childTnLst>
                              <p:par>
                                <p:cTn id="34" presetID="48" presetClass="entr" presetSubtype="0" accel="5000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7" dur="1000" fill="hold"/>
                                        <p:tgtEl>
                                          <p:spTgt spid="3">
                                            <p:txEl>
                                              <p:pRg st="4" end="4"/>
                                            </p:txEl>
                                          </p:spTgt>
                                        </p:tgtEl>
                                        <p:attrNameLst>
                                          <p:attrName>ppt_x</p:attrName>
                                        </p:attrNameLst>
                                      </p:cBhvr>
                                      <p:tavLst>
                                        <p:tav tm="0">
                                          <p:val>
                                            <p:fltVal val="-1"/>
                                          </p:val>
                                        </p:tav>
                                        <p:tav tm="50000">
                                          <p:val>
                                            <p:fltVal val="0.95"/>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3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delivery.superstock.com/Image/1566/200702/Thumb/1566-347665.jpg"/>
          <p:cNvPicPr>
            <a:picLocks noChangeAspect="1" noChangeArrowheads="1"/>
          </p:cNvPicPr>
          <p:nvPr/>
        </p:nvPicPr>
        <p:blipFill>
          <a:blip r:embed="rId3" cstate="print"/>
          <a:srcRect/>
          <a:stretch>
            <a:fillRect/>
          </a:stretch>
        </p:blipFill>
        <p:spPr bwMode="auto">
          <a:xfrm>
            <a:off x="2362200" y="2438400"/>
            <a:ext cx="4866238" cy="3276600"/>
          </a:xfrm>
          <a:prstGeom prst="rect">
            <a:avLst/>
          </a:prstGeom>
          <a:noFill/>
        </p:spPr>
      </p:pic>
      <p:sp>
        <p:nvSpPr>
          <p:cNvPr id="4" name="Rectangle 3"/>
          <p:cNvSpPr/>
          <p:nvPr/>
        </p:nvSpPr>
        <p:spPr>
          <a:xfrm>
            <a:off x="762000" y="914400"/>
            <a:ext cx="7315200" cy="1200329"/>
          </a:xfrm>
          <a:prstGeom prst="rect">
            <a:avLst/>
          </a:prstGeom>
        </p:spPr>
        <p:txBody>
          <a:bodyPr wrap="square">
            <a:spAutoFit/>
          </a:bodyPr>
          <a:lstStyle/>
          <a:p>
            <a:r>
              <a:rPr lang="en-US" sz="3600" dirty="0" smtClean="0">
                <a:solidFill>
                  <a:srgbClr val="663300"/>
                </a:solidFill>
                <a:hlinkClick r:id="rId4"/>
              </a:rPr>
              <a:t>http://www.youtube.com/watch?v=1tTyfCZBDb8</a:t>
            </a:r>
            <a:endParaRPr lang="en-US" sz="3600" dirty="0">
              <a:solidFill>
                <a:srgbClr val="6633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farm3.static.flickr.com/2778/4179861663_53f8f97f3a.jpg"/>
          <p:cNvPicPr>
            <a:picLocks noChangeAspect="1" noChangeArrowheads="1"/>
          </p:cNvPicPr>
          <p:nvPr/>
        </p:nvPicPr>
        <p:blipFill>
          <a:blip r:embed="rId3" cstate="print"/>
          <a:srcRect/>
          <a:stretch>
            <a:fillRect/>
          </a:stretch>
        </p:blipFill>
        <p:spPr bwMode="auto">
          <a:xfrm>
            <a:off x="4004050" y="0"/>
            <a:ext cx="5139950" cy="6858000"/>
          </a:xfrm>
          <a:prstGeom prst="rect">
            <a:avLst/>
          </a:prstGeom>
          <a:noFill/>
        </p:spPr>
      </p:pic>
      <p:sp>
        <p:nvSpPr>
          <p:cNvPr id="3" name="TextBox 2"/>
          <p:cNvSpPr txBox="1"/>
          <p:nvPr/>
        </p:nvSpPr>
        <p:spPr>
          <a:xfrm>
            <a:off x="533400" y="1066800"/>
            <a:ext cx="3429000" cy="5016758"/>
          </a:xfrm>
          <a:prstGeom prst="rect">
            <a:avLst/>
          </a:prstGeom>
          <a:noFill/>
        </p:spPr>
        <p:txBody>
          <a:bodyPr wrap="square" rtlCol="0">
            <a:spAutoFit/>
          </a:bodyPr>
          <a:lstStyle/>
          <a:p>
            <a:r>
              <a:rPr lang="en-US" sz="3200" dirty="0" smtClean="0">
                <a:solidFill>
                  <a:srgbClr val="663300"/>
                </a:solidFill>
              </a:rPr>
              <a:t>Nave, Abbey Church of Ste.-Foy, Conques, France, </a:t>
            </a:r>
          </a:p>
          <a:p>
            <a:r>
              <a:rPr lang="en-US" sz="3200" dirty="0" smtClean="0">
                <a:solidFill>
                  <a:srgbClr val="663300"/>
                </a:solidFill>
              </a:rPr>
              <a:t>c. early11th  Century, Patron Abbot </a:t>
            </a:r>
            <a:r>
              <a:rPr lang="en-US" sz="3200" dirty="0" err="1" smtClean="0">
                <a:solidFill>
                  <a:srgbClr val="663300"/>
                </a:solidFill>
              </a:rPr>
              <a:t>Odolric</a:t>
            </a:r>
            <a:r>
              <a:rPr lang="en-US" sz="3200" dirty="0" smtClean="0">
                <a:solidFill>
                  <a:srgbClr val="663300"/>
                </a:solidFill>
              </a:rPr>
              <a:t> </a:t>
            </a:r>
          </a:p>
          <a:p>
            <a:r>
              <a:rPr lang="en-US" sz="3200" dirty="0" smtClean="0">
                <a:solidFill>
                  <a:srgbClr val="663300"/>
                </a:solidFill>
              </a:rPr>
              <a:t>c. 1052, cloister began by Abbot </a:t>
            </a:r>
            <a:r>
              <a:rPr lang="en-US" sz="3200" dirty="0" err="1" smtClean="0">
                <a:solidFill>
                  <a:srgbClr val="663300"/>
                </a:solidFill>
              </a:rPr>
              <a:t>Begon</a:t>
            </a:r>
            <a:endParaRPr lang="en-US" sz="3200" dirty="0">
              <a:solidFill>
                <a:srgbClr val="6633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ou.edu/class/ahi1113/slides/10-03.jpg"/>
          <p:cNvPicPr>
            <a:picLocks noChangeAspect="1" noChangeArrowheads="1"/>
          </p:cNvPicPr>
          <p:nvPr/>
        </p:nvPicPr>
        <p:blipFill>
          <a:blip r:embed="rId3" cstate="print"/>
          <a:srcRect/>
          <a:stretch>
            <a:fillRect/>
          </a:stretch>
        </p:blipFill>
        <p:spPr bwMode="auto">
          <a:xfrm>
            <a:off x="4267200" y="0"/>
            <a:ext cx="4876800" cy="6858000"/>
          </a:xfrm>
          <a:prstGeom prst="rect">
            <a:avLst/>
          </a:prstGeom>
          <a:noFill/>
        </p:spPr>
      </p:pic>
      <p:sp>
        <p:nvSpPr>
          <p:cNvPr id="3" name="TextBox 2"/>
          <p:cNvSpPr txBox="1"/>
          <p:nvPr/>
        </p:nvSpPr>
        <p:spPr>
          <a:xfrm>
            <a:off x="457200" y="5029200"/>
            <a:ext cx="3657600" cy="954107"/>
          </a:xfrm>
          <a:prstGeom prst="rect">
            <a:avLst/>
          </a:prstGeom>
          <a:noFill/>
        </p:spPr>
        <p:txBody>
          <a:bodyPr wrap="square" rtlCol="0">
            <a:spAutoFit/>
          </a:bodyPr>
          <a:lstStyle/>
          <a:p>
            <a:r>
              <a:rPr lang="en-US" sz="2800" b="1" dirty="0" smtClean="0">
                <a:solidFill>
                  <a:srgbClr val="663300"/>
                </a:solidFill>
                <a:latin typeface="+mn-lt"/>
              </a:rPr>
              <a:t>Plan of Abbey Church of Saint-Foy</a:t>
            </a:r>
            <a:endParaRPr lang="en-US" sz="2800" b="1" dirty="0">
              <a:solidFill>
                <a:srgbClr val="663300"/>
              </a:solidFill>
              <a:latin typeface="+mn-lt"/>
            </a:endParaRPr>
          </a:p>
        </p:txBody>
      </p:sp>
      <p:sp>
        <p:nvSpPr>
          <p:cNvPr id="5" name="TextBox 4"/>
          <p:cNvSpPr txBox="1"/>
          <p:nvPr/>
        </p:nvSpPr>
        <p:spPr>
          <a:xfrm>
            <a:off x="381000" y="381000"/>
            <a:ext cx="3505200" cy="4495800"/>
          </a:xfrm>
          <a:prstGeom prst="rect">
            <a:avLst/>
          </a:prstGeom>
          <a:noFill/>
        </p:spPr>
        <p:txBody>
          <a:bodyPr wrap="square" rtlCol="0">
            <a:spAutoFit/>
          </a:bodyPr>
          <a:lstStyle/>
          <a:p>
            <a:pPr marL="514350" indent="-514350">
              <a:buFont typeface="+mj-lt"/>
              <a:buAutoNum type="arabicPeriod"/>
            </a:pPr>
            <a:r>
              <a:rPr lang="en-US" sz="2800" dirty="0" smtClean="0">
                <a:solidFill>
                  <a:srgbClr val="663300"/>
                </a:solidFill>
              </a:rPr>
              <a:t>Nave</a:t>
            </a:r>
          </a:p>
          <a:p>
            <a:pPr marL="514350" indent="-514350">
              <a:buFont typeface="+mj-lt"/>
              <a:buAutoNum type="arabicPeriod"/>
            </a:pPr>
            <a:r>
              <a:rPr lang="en-US" sz="2800" dirty="0" smtClean="0">
                <a:solidFill>
                  <a:srgbClr val="663300"/>
                </a:solidFill>
              </a:rPr>
              <a:t>Aisle </a:t>
            </a:r>
          </a:p>
          <a:p>
            <a:pPr marL="514350" indent="-514350">
              <a:buFont typeface="+mj-lt"/>
              <a:buAutoNum type="arabicPeriod"/>
            </a:pPr>
            <a:r>
              <a:rPr lang="en-US" sz="2800" dirty="0" smtClean="0">
                <a:solidFill>
                  <a:srgbClr val="663300"/>
                </a:solidFill>
              </a:rPr>
              <a:t>Crossing</a:t>
            </a:r>
          </a:p>
          <a:p>
            <a:pPr marL="514350" indent="-514350">
              <a:buFont typeface="+mj-lt"/>
              <a:buAutoNum type="arabicPeriod"/>
            </a:pPr>
            <a:r>
              <a:rPr lang="en-US" sz="2800" dirty="0" smtClean="0">
                <a:solidFill>
                  <a:srgbClr val="663300"/>
                </a:solidFill>
              </a:rPr>
              <a:t>Choir</a:t>
            </a:r>
          </a:p>
          <a:p>
            <a:pPr marL="514350" indent="-514350">
              <a:buFont typeface="+mj-lt"/>
              <a:buAutoNum type="arabicPeriod"/>
            </a:pPr>
            <a:r>
              <a:rPr lang="en-US" sz="2800" dirty="0" smtClean="0">
                <a:solidFill>
                  <a:srgbClr val="663300"/>
                </a:solidFill>
              </a:rPr>
              <a:t>Transept</a:t>
            </a:r>
          </a:p>
          <a:p>
            <a:pPr marL="514350" indent="-514350">
              <a:buFont typeface="+mj-lt"/>
              <a:buAutoNum type="arabicPeriod"/>
            </a:pPr>
            <a:r>
              <a:rPr lang="en-US" sz="2800" dirty="0" smtClean="0">
                <a:solidFill>
                  <a:srgbClr val="663300"/>
                </a:solidFill>
              </a:rPr>
              <a:t>Chancel</a:t>
            </a:r>
          </a:p>
          <a:p>
            <a:pPr marL="514350" indent="-514350">
              <a:buFont typeface="+mj-lt"/>
              <a:buAutoNum type="arabicPeriod"/>
            </a:pPr>
            <a:r>
              <a:rPr lang="en-US" sz="2800" dirty="0" smtClean="0">
                <a:solidFill>
                  <a:srgbClr val="663300"/>
                </a:solidFill>
              </a:rPr>
              <a:t>Apse</a:t>
            </a:r>
          </a:p>
          <a:p>
            <a:pPr marL="514350" indent="-514350">
              <a:buFont typeface="+mj-lt"/>
              <a:buAutoNum type="arabicPeriod"/>
            </a:pPr>
            <a:r>
              <a:rPr lang="en-US" sz="2800" dirty="0" smtClean="0">
                <a:solidFill>
                  <a:srgbClr val="663300"/>
                </a:solidFill>
              </a:rPr>
              <a:t>Ambulatory</a:t>
            </a:r>
          </a:p>
          <a:p>
            <a:pPr marL="514350" indent="-514350">
              <a:buFont typeface="+mj-lt"/>
              <a:buAutoNum type="arabicPeriod"/>
            </a:pPr>
            <a:r>
              <a:rPr lang="en-US" sz="2800" dirty="0" smtClean="0">
                <a:solidFill>
                  <a:srgbClr val="663300"/>
                </a:solidFill>
              </a:rPr>
              <a:t>Radiating chapel</a:t>
            </a:r>
          </a:p>
          <a:p>
            <a:endParaRPr lang="en-US" sz="2800" dirty="0">
              <a:solidFill>
                <a:srgbClr val="663300"/>
              </a:solidFill>
            </a:endParaRPr>
          </a:p>
        </p:txBody>
      </p:sp>
      <p:sp>
        <p:nvSpPr>
          <p:cNvPr id="7" name="Round Diagonal Corner Rectangle 6"/>
          <p:cNvSpPr>
            <a:spLocks noChangeAspect="1"/>
          </p:cNvSpPr>
          <p:nvPr/>
        </p:nvSpPr>
        <p:spPr>
          <a:xfrm>
            <a:off x="7924800" y="4038600"/>
            <a:ext cx="1219200" cy="1981200"/>
          </a:xfrm>
          <a:prstGeom prst="round2Diag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18" name="Straight Arrow Connector 17"/>
          <p:cNvCxnSpPr/>
          <p:nvPr/>
        </p:nvCxnSpPr>
        <p:spPr>
          <a:xfrm>
            <a:off x="2514600" y="2362200"/>
            <a:ext cx="2743200"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362200" y="1600200"/>
            <a:ext cx="3200400" cy="11430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1905000" y="381000"/>
            <a:ext cx="4724400" cy="2819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flipH="1" flipV="1">
            <a:off x="3124200" y="1295400"/>
            <a:ext cx="3276600" cy="2209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3657600" y="838200"/>
            <a:ext cx="3810000" cy="3200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905000" y="685800"/>
            <a:ext cx="4724400" cy="3962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1828800" y="1143000"/>
            <a:ext cx="4114800" cy="3657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438400" y="1600200"/>
            <a:ext cx="4191000" cy="12954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2057400" y="1981200"/>
            <a:ext cx="4572000" cy="228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1981200" y="1295400"/>
            <a:ext cx="4114800" cy="36576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2895600" y="838200"/>
            <a:ext cx="3581400" cy="2819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70" decel="100000"/>
                                        <p:tgtEl>
                                          <p:spTgt spid="18"/>
                                        </p:tgtEl>
                                      </p:cBhvr>
                                    </p:animEffect>
                                    <p:animScale>
                                      <p:cBhvr>
                                        <p:cTn id="8" dur="770" decel="100000"/>
                                        <p:tgtEl>
                                          <p:spTgt spid="18"/>
                                        </p:tgtEl>
                                      </p:cBhvr>
                                      <p:from x="10000" y="10000"/>
                                      <p:to x="200000" y="450000"/>
                                    </p:animScale>
                                    <p:animScale>
                                      <p:cBhvr>
                                        <p:cTn id="9" dur="1230" accel="100000" fill="hold">
                                          <p:stCondLst>
                                            <p:cond delay="770"/>
                                          </p:stCondLst>
                                        </p:cTn>
                                        <p:tgtEl>
                                          <p:spTgt spid="18"/>
                                        </p:tgtEl>
                                      </p:cBhvr>
                                      <p:from x="200000" y="450000"/>
                                      <p:to x="100000" y="100000"/>
                                    </p:animScale>
                                    <p:set>
                                      <p:cBhvr>
                                        <p:cTn id="10" dur="770" fill="hold"/>
                                        <p:tgtEl>
                                          <p:spTgt spid="18"/>
                                        </p:tgtEl>
                                        <p:attrNameLst>
                                          <p:attrName>ppt_x</p:attrName>
                                        </p:attrNameLst>
                                      </p:cBhvr>
                                      <p:to>
                                        <p:strVal val="(0.5)"/>
                                      </p:to>
                                    </p:set>
                                    <p:anim from="(0.5)" to="(#ppt_x)" calcmode="lin" valueType="num">
                                      <p:cBhvr>
                                        <p:cTn id="11" dur="1230" accel="100000" fill="hold">
                                          <p:stCondLst>
                                            <p:cond delay="770"/>
                                          </p:stCondLst>
                                        </p:cTn>
                                        <p:tgtEl>
                                          <p:spTgt spid="18"/>
                                        </p:tgtEl>
                                        <p:attrNameLst>
                                          <p:attrName>ppt_x</p:attrName>
                                        </p:attrNameLst>
                                      </p:cBhvr>
                                    </p:anim>
                                    <p:set>
                                      <p:cBhvr>
                                        <p:cTn id="12" dur="770" fill="hold"/>
                                        <p:tgtEl>
                                          <p:spTgt spid="18"/>
                                        </p:tgtEl>
                                        <p:attrNameLst>
                                          <p:attrName>ppt_y</p:attrName>
                                        </p:attrNameLst>
                                      </p:cBhvr>
                                      <p:to>
                                        <p:strVal val="(#ppt_y+0.4)"/>
                                      </p:to>
                                    </p:set>
                                    <p:anim from="(#ppt_y+0.4)" to="(#ppt_y)" calcmode="lin" valueType="num">
                                      <p:cBhvr>
                                        <p:cTn id="13" dur="1230" accel="100000" fill="hold">
                                          <p:stCondLst>
                                            <p:cond delay="770"/>
                                          </p:stCondLst>
                                        </p:cTn>
                                        <p:tgtEl>
                                          <p:spTgt spid="1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70" decel="100000"/>
                                        <p:tgtEl>
                                          <p:spTgt spid="23"/>
                                        </p:tgtEl>
                                      </p:cBhvr>
                                    </p:animEffect>
                                    <p:animScale>
                                      <p:cBhvr>
                                        <p:cTn id="19" dur="770" decel="100000"/>
                                        <p:tgtEl>
                                          <p:spTgt spid="23"/>
                                        </p:tgtEl>
                                      </p:cBhvr>
                                      <p:from x="10000" y="10000"/>
                                      <p:to x="200000" y="450000"/>
                                    </p:animScale>
                                    <p:animScale>
                                      <p:cBhvr>
                                        <p:cTn id="20" dur="1230" accel="100000" fill="hold">
                                          <p:stCondLst>
                                            <p:cond delay="770"/>
                                          </p:stCondLst>
                                        </p:cTn>
                                        <p:tgtEl>
                                          <p:spTgt spid="23"/>
                                        </p:tgtEl>
                                      </p:cBhvr>
                                      <p:from x="200000" y="450000"/>
                                      <p:to x="100000" y="100000"/>
                                    </p:animScale>
                                    <p:set>
                                      <p:cBhvr>
                                        <p:cTn id="21" dur="770" fill="hold"/>
                                        <p:tgtEl>
                                          <p:spTgt spid="23"/>
                                        </p:tgtEl>
                                        <p:attrNameLst>
                                          <p:attrName>ppt_x</p:attrName>
                                        </p:attrNameLst>
                                      </p:cBhvr>
                                      <p:to>
                                        <p:strVal val="(0.5)"/>
                                      </p:to>
                                    </p:set>
                                    <p:anim from="(0.5)" to="(#ppt_x)" calcmode="lin" valueType="num">
                                      <p:cBhvr>
                                        <p:cTn id="22" dur="1230" accel="100000" fill="hold">
                                          <p:stCondLst>
                                            <p:cond delay="770"/>
                                          </p:stCondLst>
                                        </p:cTn>
                                        <p:tgtEl>
                                          <p:spTgt spid="23"/>
                                        </p:tgtEl>
                                        <p:attrNameLst>
                                          <p:attrName>ppt_x</p:attrName>
                                        </p:attrNameLst>
                                      </p:cBhvr>
                                    </p:anim>
                                    <p:set>
                                      <p:cBhvr>
                                        <p:cTn id="23" dur="770" fill="hold"/>
                                        <p:tgtEl>
                                          <p:spTgt spid="23"/>
                                        </p:tgtEl>
                                        <p:attrNameLst>
                                          <p:attrName>ppt_y</p:attrName>
                                        </p:attrNameLst>
                                      </p:cBhvr>
                                      <p:to>
                                        <p:strVal val="(#ppt_y+0.4)"/>
                                      </p:to>
                                    </p:set>
                                    <p:anim from="(#ppt_y+0.4)" to="(#ppt_y)" calcmode="lin" valueType="num">
                                      <p:cBhvr>
                                        <p:cTn id="24" dur="1230" accel="100000" fill="hold">
                                          <p:stCondLst>
                                            <p:cond delay="770"/>
                                          </p:stCondLst>
                                        </p:cTn>
                                        <p:tgtEl>
                                          <p:spTgt spid="23"/>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770" decel="100000"/>
                                        <p:tgtEl>
                                          <p:spTgt spid="28"/>
                                        </p:tgtEl>
                                      </p:cBhvr>
                                    </p:animEffect>
                                    <p:animScale>
                                      <p:cBhvr>
                                        <p:cTn id="30" dur="770" decel="100000"/>
                                        <p:tgtEl>
                                          <p:spTgt spid="28"/>
                                        </p:tgtEl>
                                      </p:cBhvr>
                                      <p:from x="10000" y="10000"/>
                                      <p:to x="200000" y="450000"/>
                                    </p:animScale>
                                    <p:animScale>
                                      <p:cBhvr>
                                        <p:cTn id="31" dur="1230" accel="100000" fill="hold">
                                          <p:stCondLst>
                                            <p:cond delay="770"/>
                                          </p:stCondLst>
                                        </p:cTn>
                                        <p:tgtEl>
                                          <p:spTgt spid="28"/>
                                        </p:tgtEl>
                                      </p:cBhvr>
                                      <p:from x="200000" y="450000"/>
                                      <p:to x="100000" y="100000"/>
                                    </p:animScale>
                                    <p:set>
                                      <p:cBhvr>
                                        <p:cTn id="32" dur="770" fill="hold"/>
                                        <p:tgtEl>
                                          <p:spTgt spid="28"/>
                                        </p:tgtEl>
                                        <p:attrNameLst>
                                          <p:attrName>ppt_x</p:attrName>
                                        </p:attrNameLst>
                                      </p:cBhvr>
                                      <p:to>
                                        <p:strVal val="(0.5)"/>
                                      </p:to>
                                    </p:set>
                                    <p:anim from="(0.5)" to="(#ppt_x)" calcmode="lin" valueType="num">
                                      <p:cBhvr>
                                        <p:cTn id="33" dur="1230" accel="100000" fill="hold">
                                          <p:stCondLst>
                                            <p:cond delay="770"/>
                                          </p:stCondLst>
                                        </p:cTn>
                                        <p:tgtEl>
                                          <p:spTgt spid="28"/>
                                        </p:tgtEl>
                                        <p:attrNameLst>
                                          <p:attrName>ppt_x</p:attrName>
                                        </p:attrNameLst>
                                      </p:cBhvr>
                                    </p:anim>
                                    <p:set>
                                      <p:cBhvr>
                                        <p:cTn id="34" dur="770" fill="hold"/>
                                        <p:tgtEl>
                                          <p:spTgt spid="28"/>
                                        </p:tgtEl>
                                        <p:attrNameLst>
                                          <p:attrName>ppt_y</p:attrName>
                                        </p:attrNameLst>
                                      </p:cBhvr>
                                      <p:to>
                                        <p:strVal val="(#ppt_y+0.4)"/>
                                      </p:to>
                                    </p:set>
                                    <p:anim from="(#ppt_y+0.4)" to="(#ppt_y)" calcmode="lin" valueType="num">
                                      <p:cBhvr>
                                        <p:cTn id="35" dur="1230" accel="100000" fill="hold">
                                          <p:stCondLst>
                                            <p:cond delay="770"/>
                                          </p:stCondLst>
                                        </p:cTn>
                                        <p:tgtEl>
                                          <p:spTgt spid="28"/>
                                        </p:tgtEl>
                                        <p:attrNameLst>
                                          <p:attrName>ppt_y</p:attrName>
                                        </p:attrNameLst>
                                      </p:cBhvr>
                                    </p:anim>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770" decel="100000"/>
                                        <p:tgtEl>
                                          <p:spTgt spid="25"/>
                                        </p:tgtEl>
                                      </p:cBhvr>
                                    </p:animEffect>
                                    <p:animScale>
                                      <p:cBhvr>
                                        <p:cTn id="41" dur="770" decel="100000"/>
                                        <p:tgtEl>
                                          <p:spTgt spid="25"/>
                                        </p:tgtEl>
                                      </p:cBhvr>
                                      <p:from x="10000" y="10000"/>
                                      <p:to x="200000" y="450000"/>
                                    </p:animScale>
                                    <p:animScale>
                                      <p:cBhvr>
                                        <p:cTn id="42" dur="1230" accel="100000" fill="hold">
                                          <p:stCondLst>
                                            <p:cond delay="770"/>
                                          </p:stCondLst>
                                        </p:cTn>
                                        <p:tgtEl>
                                          <p:spTgt spid="25"/>
                                        </p:tgtEl>
                                      </p:cBhvr>
                                      <p:from x="200000" y="450000"/>
                                      <p:to x="100000" y="100000"/>
                                    </p:animScale>
                                    <p:set>
                                      <p:cBhvr>
                                        <p:cTn id="43" dur="770" fill="hold"/>
                                        <p:tgtEl>
                                          <p:spTgt spid="25"/>
                                        </p:tgtEl>
                                        <p:attrNameLst>
                                          <p:attrName>ppt_x</p:attrName>
                                        </p:attrNameLst>
                                      </p:cBhvr>
                                      <p:to>
                                        <p:strVal val="(0.5)"/>
                                      </p:to>
                                    </p:set>
                                    <p:anim from="(0.5)" to="(#ppt_x)" calcmode="lin" valueType="num">
                                      <p:cBhvr>
                                        <p:cTn id="44" dur="1230" accel="100000" fill="hold">
                                          <p:stCondLst>
                                            <p:cond delay="770"/>
                                          </p:stCondLst>
                                        </p:cTn>
                                        <p:tgtEl>
                                          <p:spTgt spid="25"/>
                                        </p:tgtEl>
                                        <p:attrNameLst>
                                          <p:attrName>ppt_x</p:attrName>
                                        </p:attrNameLst>
                                      </p:cBhvr>
                                    </p:anim>
                                    <p:set>
                                      <p:cBhvr>
                                        <p:cTn id="45" dur="770" fill="hold"/>
                                        <p:tgtEl>
                                          <p:spTgt spid="25"/>
                                        </p:tgtEl>
                                        <p:attrNameLst>
                                          <p:attrName>ppt_y</p:attrName>
                                        </p:attrNameLst>
                                      </p:cBhvr>
                                      <p:to>
                                        <p:strVal val="(#ppt_y+0.4)"/>
                                      </p:to>
                                    </p:set>
                                    <p:anim from="(#ppt_y+0.4)" to="(#ppt_y)" calcmode="lin" valueType="num">
                                      <p:cBhvr>
                                        <p:cTn id="46" dur="1230" accel="100000" fill="hold">
                                          <p:stCondLst>
                                            <p:cond delay="770"/>
                                          </p:stCondLst>
                                        </p:cTn>
                                        <p:tgtEl>
                                          <p:spTgt spid="25"/>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51"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770" decel="100000"/>
                                        <p:tgtEl>
                                          <p:spTgt spid="30"/>
                                        </p:tgtEl>
                                      </p:cBhvr>
                                    </p:animEffect>
                                    <p:animScale>
                                      <p:cBhvr>
                                        <p:cTn id="52" dur="770" decel="100000"/>
                                        <p:tgtEl>
                                          <p:spTgt spid="30"/>
                                        </p:tgtEl>
                                      </p:cBhvr>
                                      <p:from x="10000" y="10000"/>
                                      <p:to x="200000" y="450000"/>
                                    </p:animScale>
                                    <p:animScale>
                                      <p:cBhvr>
                                        <p:cTn id="53" dur="1230" accel="100000" fill="hold">
                                          <p:stCondLst>
                                            <p:cond delay="770"/>
                                          </p:stCondLst>
                                        </p:cTn>
                                        <p:tgtEl>
                                          <p:spTgt spid="30"/>
                                        </p:tgtEl>
                                      </p:cBhvr>
                                      <p:from x="200000" y="450000"/>
                                      <p:to x="100000" y="100000"/>
                                    </p:animScale>
                                    <p:set>
                                      <p:cBhvr>
                                        <p:cTn id="54" dur="770" fill="hold"/>
                                        <p:tgtEl>
                                          <p:spTgt spid="30"/>
                                        </p:tgtEl>
                                        <p:attrNameLst>
                                          <p:attrName>ppt_x</p:attrName>
                                        </p:attrNameLst>
                                      </p:cBhvr>
                                      <p:to>
                                        <p:strVal val="(0.5)"/>
                                      </p:to>
                                    </p:set>
                                    <p:anim from="(0.5)" to="(#ppt_x)" calcmode="lin" valueType="num">
                                      <p:cBhvr>
                                        <p:cTn id="55" dur="1230" accel="100000" fill="hold">
                                          <p:stCondLst>
                                            <p:cond delay="770"/>
                                          </p:stCondLst>
                                        </p:cTn>
                                        <p:tgtEl>
                                          <p:spTgt spid="30"/>
                                        </p:tgtEl>
                                        <p:attrNameLst>
                                          <p:attrName>ppt_x</p:attrName>
                                        </p:attrNameLst>
                                      </p:cBhvr>
                                    </p:anim>
                                    <p:set>
                                      <p:cBhvr>
                                        <p:cTn id="56" dur="770" fill="hold"/>
                                        <p:tgtEl>
                                          <p:spTgt spid="30"/>
                                        </p:tgtEl>
                                        <p:attrNameLst>
                                          <p:attrName>ppt_y</p:attrName>
                                        </p:attrNameLst>
                                      </p:cBhvr>
                                      <p:to>
                                        <p:strVal val="(#ppt_y+0.4)"/>
                                      </p:to>
                                    </p:set>
                                    <p:anim from="(#ppt_y+0.4)" to="(#ppt_y)" calcmode="lin" valueType="num">
                                      <p:cBhvr>
                                        <p:cTn id="57" dur="1230" accel="100000" fill="hold">
                                          <p:stCondLst>
                                            <p:cond delay="770"/>
                                          </p:stCondLst>
                                        </p:cTn>
                                        <p:tgtEl>
                                          <p:spTgt spid="30"/>
                                        </p:tgtEl>
                                        <p:attrNameLst>
                                          <p:attrName>ppt_y</p:attrName>
                                        </p:attrNameLst>
                                      </p:cBhvr>
                                    </p:anim>
                                  </p:childTnLst>
                                </p:cTn>
                              </p:par>
                            </p:childTnLst>
                          </p:cTn>
                        </p:par>
                      </p:childTnLst>
                    </p:cTn>
                  </p:par>
                  <p:par>
                    <p:cTn id="58" fill="hold">
                      <p:stCondLst>
                        <p:cond delay="indefinite"/>
                      </p:stCondLst>
                      <p:childTnLst>
                        <p:par>
                          <p:cTn id="59" fill="hold">
                            <p:stCondLst>
                              <p:cond delay="0"/>
                            </p:stCondLst>
                            <p:childTnLst>
                              <p:par>
                                <p:cTn id="60" presetID="5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770" decel="100000"/>
                                        <p:tgtEl>
                                          <p:spTgt spid="34"/>
                                        </p:tgtEl>
                                      </p:cBhvr>
                                    </p:animEffect>
                                    <p:animScale>
                                      <p:cBhvr>
                                        <p:cTn id="63" dur="770" decel="100000"/>
                                        <p:tgtEl>
                                          <p:spTgt spid="34"/>
                                        </p:tgtEl>
                                      </p:cBhvr>
                                      <p:from x="10000" y="10000"/>
                                      <p:to x="200000" y="450000"/>
                                    </p:animScale>
                                    <p:animScale>
                                      <p:cBhvr>
                                        <p:cTn id="64" dur="1230" accel="100000" fill="hold">
                                          <p:stCondLst>
                                            <p:cond delay="770"/>
                                          </p:stCondLst>
                                        </p:cTn>
                                        <p:tgtEl>
                                          <p:spTgt spid="34"/>
                                        </p:tgtEl>
                                      </p:cBhvr>
                                      <p:from x="200000" y="450000"/>
                                      <p:to x="100000" y="100000"/>
                                    </p:animScale>
                                    <p:set>
                                      <p:cBhvr>
                                        <p:cTn id="65" dur="770" fill="hold"/>
                                        <p:tgtEl>
                                          <p:spTgt spid="34"/>
                                        </p:tgtEl>
                                        <p:attrNameLst>
                                          <p:attrName>ppt_x</p:attrName>
                                        </p:attrNameLst>
                                      </p:cBhvr>
                                      <p:to>
                                        <p:strVal val="(0.5)"/>
                                      </p:to>
                                    </p:set>
                                    <p:anim from="(0.5)" to="(#ppt_x)" calcmode="lin" valueType="num">
                                      <p:cBhvr>
                                        <p:cTn id="66" dur="1230" accel="100000" fill="hold">
                                          <p:stCondLst>
                                            <p:cond delay="770"/>
                                          </p:stCondLst>
                                        </p:cTn>
                                        <p:tgtEl>
                                          <p:spTgt spid="34"/>
                                        </p:tgtEl>
                                        <p:attrNameLst>
                                          <p:attrName>ppt_x</p:attrName>
                                        </p:attrNameLst>
                                      </p:cBhvr>
                                    </p:anim>
                                    <p:set>
                                      <p:cBhvr>
                                        <p:cTn id="67" dur="770" fill="hold"/>
                                        <p:tgtEl>
                                          <p:spTgt spid="34"/>
                                        </p:tgtEl>
                                        <p:attrNameLst>
                                          <p:attrName>ppt_y</p:attrName>
                                        </p:attrNameLst>
                                      </p:cBhvr>
                                      <p:to>
                                        <p:strVal val="(#ppt_y+0.4)"/>
                                      </p:to>
                                    </p:set>
                                    <p:anim from="(#ppt_y+0.4)" to="(#ppt_y)" calcmode="lin" valueType="num">
                                      <p:cBhvr>
                                        <p:cTn id="68" dur="1230" accel="100000" fill="hold">
                                          <p:stCondLst>
                                            <p:cond delay="770"/>
                                          </p:stCondLst>
                                        </p:cTn>
                                        <p:tgtEl>
                                          <p:spTgt spid="34"/>
                                        </p:tgtEl>
                                        <p:attrNameLst>
                                          <p:attrName>ppt_y</p:attrName>
                                        </p:attrNameLst>
                                      </p:cBhvr>
                                    </p:anim>
                                  </p:childTnLst>
                                </p:cTn>
                              </p:par>
                            </p:childTnLst>
                          </p:cTn>
                        </p:par>
                      </p:childTnLst>
                    </p:cTn>
                  </p:par>
                  <p:par>
                    <p:cTn id="69" fill="hold">
                      <p:stCondLst>
                        <p:cond delay="indefinite"/>
                      </p:stCondLst>
                      <p:childTnLst>
                        <p:par>
                          <p:cTn id="70" fill="hold">
                            <p:stCondLst>
                              <p:cond delay="0"/>
                            </p:stCondLst>
                            <p:childTnLst>
                              <p:par>
                                <p:cTn id="71" presetID="51" presetClass="entr" presetSubtype="0" fill="hold" nodeType="click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770" decel="100000"/>
                                        <p:tgtEl>
                                          <p:spTgt spid="39"/>
                                        </p:tgtEl>
                                      </p:cBhvr>
                                    </p:animEffect>
                                    <p:animScale>
                                      <p:cBhvr>
                                        <p:cTn id="74" dur="770" decel="100000"/>
                                        <p:tgtEl>
                                          <p:spTgt spid="39"/>
                                        </p:tgtEl>
                                      </p:cBhvr>
                                      <p:from x="10000" y="10000"/>
                                      <p:to x="200000" y="450000"/>
                                    </p:animScale>
                                    <p:animScale>
                                      <p:cBhvr>
                                        <p:cTn id="75" dur="1230" accel="100000" fill="hold">
                                          <p:stCondLst>
                                            <p:cond delay="770"/>
                                          </p:stCondLst>
                                        </p:cTn>
                                        <p:tgtEl>
                                          <p:spTgt spid="39"/>
                                        </p:tgtEl>
                                      </p:cBhvr>
                                      <p:from x="200000" y="450000"/>
                                      <p:to x="100000" y="100000"/>
                                    </p:animScale>
                                    <p:set>
                                      <p:cBhvr>
                                        <p:cTn id="76" dur="770" fill="hold"/>
                                        <p:tgtEl>
                                          <p:spTgt spid="39"/>
                                        </p:tgtEl>
                                        <p:attrNameLst>
                                          <p:attrName>ppt_x</p:attrName>
                                        </p:attrNameLst>
                                      </p:cBhvr>
                                      <p:to>
                                        <p:strVal val="(0.5)"/>
                                      </p:to>
                                    </p:set>
                                    <p:anim from="(0.5)" to="(#ppt_x)" calcmode="lin" valueType="num">
                                      <p:cBhvr>
                                        <p:cTn id="77" dur="1230" accel="100000" fill="hold">
                                          <p:stCondLst>
                                            <p:cond delay="770"/>
                                          </p:stCondLst>
                                        </p:cTn>
                                        <p:tgtEl>
                                          <p:spTgt spid="39"/>
                                        </p:tgtEl>
                                        <p:attrNameLst>
                                          <p:attrName>ppt_x</p:attrName>
                                        </p:attrNameLst>
                                      </p:cBhvr>
                                    </p:anim>
                                    <p:set>
                                      <p:cBhvr>
                                        <p:cTn id="78" dur="770" fill="hold"/>
                                        <p:tgtEl>
                                          <p:spTgt spid="39"/>
                                        </p:tgtEl>
                                        <p:attrNameLst>
                                          <p:attrName>ppt_y</p:attrName>
                                        </p:attrNameLst>
                                      </p:cBhvr>
                                      <p:to>
                                        <p:strVal val="(#ppt_y+0.4)"/>
                                      </p:to>
                                    </p:set>
                                    <p:anim from="(#ppt_y+0.4)" to="(#ppt_y)" calcmode="lin" valueType="num">
                                      <p:cBhvr>
                                        <p:cTn id="79" dur="1230" accel="100000" fill="hold">
                                          <p:stCondLst>
                                            <p:cond delay="770"/>
                                          </p:stCondLst>
                                        </p:cTn>
                                        <p:tgtEl>
                                          <p:spTgt spid="39"/>
                                        </p:tgtEl>
                                        <p:attrNameLst>
                                          <p:attrName>ppt_y</p:attrName>
                                        </p:attrNameLst>
                                      </p:cBhvr>
                                    </p:anim>
                                  </p:childTnLst>
                                </p:cTn>
                              </p:par>
                            </p:childTnLst>
                          </p:cTn>
                        </p:par>
                      </p:childTnLst>
                    </p:cTn>
                  </p:par>
                  <p:par>
                    <p:cTn id="80" fill="hold">
                      <p:stCondLst>
                        <p:cond delay="indefinite"/>
                      </p:stCondLst>
                      <p:childTnLst>
                        <p:par>
                          <p:cTn id="81" fill="hold">
                            <p:stCondLst>
                              <p:cond delay="0"/>
                            </p:stCondLst>
                            <p:childTnLst>
                              <p:par>
                                <p:cTn id="82" presetID="51" presetClass="entr" presetSubtype="0" fill="hold" nodeType="click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770" decel="100000"/>
                                        <p:tgtEl>
                                          <p:spTgt spid="42"/>
                                        </p:tgtEl>
                                      </p:cBhvr>
                                    </p:animEffect>
                                    <p:animScale>
                                      <p:cBhvr>
                                        <p:cTn id="85" dur="770" decel="100000"/>
                                        <p:tgtEl>
                                          <p:spTgt spid="42"/>
                                        </p:tgtEl>
                                      </p:cBhvr>
                                      <p:from x="10000" y="10000"/>
                                      <p:to x="200000" y="450000"/>
                                    </p:animScale>
                                    <p:animScale>
                                      <p:cBhvr>
                                        <p:cTn id="86" dur="1230" accel="100000" fill="hold">
                                          <p:stCondLst>
                                            <p:cond delay="770"/>
                                          </p:stCondLst>
                                        </p:cTn>
                                        <p:tgtEl>
                                          <p:spTgt spid="42"/>
                                        </p:tgtEl>
                                      </p:cBhvr>
                                      <p:from x="200000" y="450000"/>
                                      <p:to x="100000" y="100000"/>
                                    </p:animScale>
                                    <p:set>
                                      <p:cBhvr>
                                        <p:cTn id="87" dur="770" fill="hold"/>
                                        <p:tgtEl>
                                          <p:spTgt spid="42"/>
                                        </p:tgtEl>
                                        <p:attrNameLst>
                                          <p:attrName>ppt_x</p:attrName>
                                        </p:attrNameLst>
                                      </p:cBhvr>
                                      <p:to>
                                        <p:strVal val="(0.5)"/>
                                      </p:to>
                                    </p:set>
                                    <p:anim from="(0.5)" to="(#ppt_x)" calcmode="lin" valueType="num">
                                      <p:cBhvr>
                                        <p:cTn id="88" dur="1230" accel="100000" fill="hold">
                                          <p:stCondLst>
                                            <p:cond delay="770"/>
                                          </p:stCondLst>
                                        </p:cTn>
                                        <p:tgtEl>
                                          <p:spTgt spid="42"/>
                                        </p:tgtEl>
                                        <p:attrNameLst>
                                          <p:attrName>ppt_x</p:attrName>
                                        </p:attrNameLst>
                                      </p:cBhvr>
                                    </p:anim>
                                    <p:set>
                                      <p:cBhvr>
                                        <p:cTn id="89" dur="770" fill="hold"/>
                                        <p:tgtEl>
                                          <p:spTgt spid="42"/>
                                        </p:tgtEl>
                                        <p:attrNameLst>
                                          <p:attrName>ppt_y</p:attrName>
                                        </p:attrNameLst>
                                      </p:cBhvr>
                                      <p:to>
                                        <p:strVal val="(#ppt_y+0.4)"/>
                                      </p:to>
                                    </p:set>
                                    <p:anim from="(#ppt_y+0.4)" to="(#ppt_y)" calcmode="lin" valueType="num">
                                      <p:cBhvr>
                                        <p:cTn id="90" dur="1230" accel="100000" fill="hold">
                                          <p:stCondLst>
                                            <p:cond delay="770"/>
                                          </p:stCondLst>
                                        </p:cTn>
                                        <p:tgtEl>
                                          <p:spTgt spid="42"/>
                                        </p:tgtEl>
                                        <p:attrNameLst>
                                          <p:attrName>ppt_y</p:attrName>
                                        </p:attrNameLst>
                                      </p:cBhvr>
                                    </p:anim>
                                  </p:childTnLst>
                                </p:cTn>
                              </p:par>
                            </p:childTnLst>
                          </p:cTn>
                        </p:par>
                      </p:childTnLst>
                    </p:cTn>
                  </p:par>
                  <p:par>
                    <p:cTn id="91" fill="hold">
                      <p:stCondLst>
                        <p:cond delay="indefinite"/>
                      </p:stCondLst>
                      <p:childTnLst>
                        <p:par>
                          <p:cTn id="92" fill="hold">
                            <p:stCondLst>
                              <p:cond delay="0"/>
                            </p:stCondLst>
                            <p:childTnLst>
                              <p:par>
                                <p:cTn id="93" presetID="51" presetClass="entr" presetSubtype="0" fill="hold" nodeType="click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770" decel="100000"/>
                                        <p:tgtEl>
                                          <p:spTgt spid="46"/>
                                        </p:tgtEl>
                                      </p:cBhvr>
                                    </p:animEffect>
                                    <p:animScale>
                                      <p:cBhvr>
                                        <p:cTn id="96" dur="770" decel="100000"/>
                                        <p:tgtEl>
                                          <p:spTgt spid="46"/>
                                        </p:tgtEl>
                                      </p:cBhvr>
                                      <p:from x="10000" y="10000"/>
                                      <p:to x="200000" y="450000"/>
                                    </p:animScale>
                                    <p:animScale>
                                      <p:cBhvr>
                                        <p:cTn id="97" dur="1230" accel="100000" fill="hold">
                                          <p:stCondLst>
                                            <p:cond delay="770"/>
                                          </p:stCondLst>
                                        </p:cTn>
                                        <p:tgtEl>
                                          <p:spTgt spid="46"/>
                                        </p:tgtEl>
                                      </p:cBhvr>
                                      <p:from x="200000" y="450000"/>
                                      <p:to x="100000" y="100000"/>
                                    </p:animScale>
                                    <p:set>
                                      <p:cBhvr>
                                        <p:cTn id="98" dur="770" fill="hold"/>
                                        <p:tgtEl>
                                          <p:spTgt spid="46"/>
                                        </p:tgtEl>
                                        <p:attrNameLst>
                                          <p:attrName>ppt_x</p:attrName>
                                        </p:attrNameLst>
                                      </p:cBhvr>
                                      <p:to>
                                        <p:strVal val="(0.5)"/>
                                      </p:to>
                                    </p:set>
                                    <p:anim from="(0.5)" to="(#ppt_x)" calcmode="lin" valueType="num">
                                      <p:cBhvr>
                                        <p:cTn id="99" dur="1230" accel="100000" fill="hold">
                                          <p:stCondLst>
                                            <p:cond delay="770"/>
                                          </p:stCondLst>
                                        </p:cTn>
                                        <p:tgtEl>
                                          <p:spTgt spid="46"/>
                                        </p:tgtEl>
                                        <p:attrNameLst>
                                          <p:attrName>ppt_x</p:attrName>
                                        </p:attrNameLst>
                                      </p:cBhvr>
                                    </p:anim>
                                    <p:set>
                                      <p:cBhvr>
                                        <p:cTn id="100" dur="770" fill="hold"/>
                                        <p:tgtEl>
                                          <p:spTgt spid="46"/>
                                        </p:tgtEl>
                                        <p:attrNameLst>
                                          <p:attrName>ppt_y</p:attrName>
                                        </p:attrNameLst>
                                      </p:cBhvr>
                                      <p:to>
                                        <p:strVal val="(#ppt_y+0.4)"/>
                                      </p:to>
                                    </p:set>
                                    <p:anim from="(#ppt_y+0.4)" to="(#ppt_y)" calcmode="lin" valueType="num">
                                      <p:cBhvr>
                                        <p:cTn id="101" dur="1230" accel="100000" fill="hold">
                                          <p:stCondLst>
                                            <p:cond delay="770"/>
                                          </p:stCondLst>
                                        </p:cTn>
                                        <p:tgtEl>
                                          <p:spTgt spid="46"/>
                                        </p:tgtEl>
                                        <p:attrNameLst>
                                          <p:attrName>ppt_y</p:attrName>
                                        </p:attrNameLst>
                                      </p:cBhvr>
                                    </p:anim>
                                  </p:childTnLst>
                                </p:cTn>
                              </p:par>
                            </p:childTnLst>
                          </p:cTn>
                        </p:par>
                      </p:childTnLst>
                    </p:cTn>
                  </p:par>
                  <p:par>
                    <p:cTn id="102" fill="hold">
                      <p:stCondLst>
                        <p:cond delay="indefinite"/>
                      </p:stCondLst>
                      <p:childTnLst>
                        <p:par>
                          <p:cTn id="103" fill="hold">
                            <p:stCondLst>
                              <p:cond delay="0"/>
                            </p:stCondLst>
                            <p:childTnLst>
                              <p:par>
                                <p:cTn id="104" presetID="51" presetClass="entr" presetSubtype="0" fill="hold" nodeType="click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770" decel="100000"/>
                                        <p:tgtEl>
                                          <p:spTgt spid="52"/>
                                        </p:tgtEl>
                                      </p:cBhvr>
                                    </p:animEffect>
                                    <p:animScale>
                                      <p:cBhvr>
                                        <p:cTn id="107" dur="770" decel="100000"/>
                                        <p:tgtEl>
                                          <p:spTgt spid="52"/>
                                        </p:tgtEl>
                                      </p:cBhvr>
                                      <p:from x="10000" y="10000"/>
                                      <p:to x="200000" y="450000"/>
                                    </p:animScale>
                                    <p:animScale>
                                      <p:cBhvr>
                                        <p:cTn id="108" dur="1230" accel="100000" fill="hold">
                                          <p:stCondLst>
                                            <p:cond delay="770"/>
                                          </p:stCondLst>
                                        </p:cTn>
                                        <p:tgtEl>
                                          <p:spTgt spid="52"/>
                                        </p:tgtEl>
                                      </p:cBhvr>
                                      <p:from x="200000" y="450000"/>
                                      <p:to x="100000" y="100000"/>
                                    </p:animScale>
                                    <p:set>
                                      <p:cBhvr>
                                        <p:cTn id="109" dur="770" fill="hold"/>
                                        <p:tgtEl>
                                          <p:spTgt spid="52"/>
                                        </p:tgtEl>
                                        <p:attrNameLst>
                                          <p:attrName>ppt_x</p:attrName>
                                        </p:attrNameLst>
                                      </p:cBhvr>
                                      <p:to>
                                        <p:strVal val="(0.5)"/>
                                      </p:to>
                                    </p:set>
                                    <p:anim from="(0.5)" to="(#ppt_x)" calcmode="lin" valueType="num">
                                      <p:cBhvr>
                                        <p:cTn id="110" dur="1230" accel="100000" fill="hold">
                                          <p:stCondLst>
                                            <p:cond delay="770"/>
                                          </p:stCondLst>
                                        </p:cTn>
                                        <p:tgtEl>
                                          <p:spTgt spid="52"/>
                                        </p:tgtEl>
                                        <p:attrNameLst>
                                          <p:attrName>ppt_x</p:attrName>
                                        </p:attrNameLst>
                                      </p:cBhvr>
                                    </p:anim>
                                    <p:set>
                                      <p:cBhvr>
                                        <p:cTn id="111" dur="770" fill="hold"/>
                                        <p:tgtEl>
                                          <p:spTgt spid="52"/>
                                        </p:tgtEl>
                                        <p:attrNameLst>
                                          <p:attrName>ppt_y</p:attrName>
                                        </p:attrNameLst>
                                      </p:cBhvr>
                                      <p:to>
                                        <p:strVal val="(#ppt_y+0.4)"/>
                                      </p:to>
                                    </p:set>
                                    <p:anim from="(#ppt_y+0.4)" to="(#ppt_y)" calcmode="lin" valueType="num">
                                      <p:cBhvr>
                                        <p:cTn id="112" dur="1230" accel="100000" fill="hold">
                                          <p:stCondLst>
                                            <p:cond delay="770"/>
                                          </p:stCondLst>
                                        </p:cTn>
                                        <p:tgtEl>
                                          <p:spTgt spid="52"/>
                                        </p:tgtEl>
                                        <p:attrNameLst>
                                          <p:attrName>ppt_y</p:attrName>
                                        </p:attrNameLst>
                                      </p:cBhvr>
                                    </p:anim>
                                  </p:childTnLst>
                                </p:cTn>
                              </p:par>
                            </p:childTnLst>
                          </p:cTn>
                        </p:par>
                      </p:childTnLst>
                    </p:cTn>
                  </p:par>
                  <p:par>
                    <p:cTn id="113" fill="hold">
                      <p:stCondLst>
                        <p:cond delay="indefinite"/>
                      </p:stCondLst>
                      <p:childTnLst>
                        <p:par>
                          <p:cTn id="114" fill="hold">
                            <p:stCondLst>
                              <p:cond delay="0"/>
                            </p:stCondLst>
                            <p:childTnLst>
                              <p:par>
                                <p:cTn id="115" presetID="51" presetClass="entr" presetSubtype="0" fill="hold" nodeType="click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fade">
                                      <p:cBhvr>
                                        <p:cTn id="117" dur="770" decel="100000"/>
                                        <p:tgtEl>
                                          <p:spTgt spid="53"/>
                                        </p:tgtEl>
                                      </p:cBhvr>
                                    </p:animEffect>
                                    <p:animScale>
                                      <p:cBhvr>
                                        <p:cTn id="118" dur="770" decel="100000"/>
                                        <p:tgtEl>
                                          <p:spTgt spid="53"/>
                                        </p:tgtEl>
                                      </p:cBhvr>
                                      <p:from x="10000" y="10000"/>
                                      <p:to x="200000" y="450000"/>
                                    </p:animScale>
                                    <p:animScale>
                                      <p:cBhvr>
                                        <p:cTn id="119" dur="1230" accel="100000" fill="hold">
                                          <p:stCondLst>
                                            <p:cond delay="770"/>
                                          </p:stCondLst>
                                        </p:cTn>
                                        <p:tgtEl>
                                          <p:spTgt spid="53"/>
                                        </p:tgtEl>
                                      </p:cBhvr>
                                      <p:from x="200000" y="450000"/>
                                      <p:to x="100000" y="100000"/>
                                    </p:animScale>
                                    <p:set>
                                      <p:cBhvr>
                                        <p:cTn id="120" dur="770" fill="hold"/>
                                        <p:tgtEl>
                                          <p:spTgt spid="53"/>
                                        </p:tgtEl>
                                        <p:attrNameLst>
                                          <p:attrName>ppt_x</p:attrName>
                                        </p:attrNameLst>
                                      </p:cBhvr>
                                      <p:to>
                                        <p:strVal val="(0.5)"/>
                                      </p:to>
                                    </p:set>
                                    <p:anim from="(0.5)" to="(#ppt_x)" calcmode="lin" valueType="num">
                                      <p:cBhvr>
                                        <p:cTn id="121" dur="1230" accel="100000" fill="hold">
                                          <p:stCondLst>
                                            <p:cond delay="770"/>
                                          </p:stCondLst>
                                        </p:cTn>
                                        <p:tgtEl>
                                          <p:spTgt spid="53"/>
                                        </p:tgtEl>
                                        <p:attrNameLst>
                                          <p:attrName>ppt_x</p:attrName>
                                        </p:attrNameLst>
                                      </p:cBhvr>
                                    </p:anim>
                                    <p:set>
                                      <p:cBhvr>
                                        <p:cTn id="122" dur="770" fill="hold"/>
                                        <p:tgtEl>
                                          <p:spTgt spid="53"/>
                                        </p:tgtEl>
                                        <p:attrNameLst>
                                          <p:attrName>ppt_y</p:attrName>
                                        </p:attrNameLst>
                                      </p:cBhvr>
                                      <p:to>
                                        <p:strVal val="(#ppt_y+0.4)"/>
                                      </p:to>
                                    </p:set>
                                    <p:anim from="(#ppt_y+0.4)" to="(#ppt_y)" calcmode="lin" valueType="num">
                                      <p:cBhvr>
                                        <p:cTn id="123" dur="1230" accel="100000" fill="hold">
                                          <p:stCondLst>
                                            <p:cond delay="770"/>
                                          </p:stCondLst>
                                        </p:cTn>
                                        <p:tgtEl>
                                          <p:spTgt spid="5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itt.edu/~medart/image/glossary/barrel.jpg"/>
          <p:cNvPicPr>
            <a:picLocks noChangeAspect="1" noChangeArrowheads="1"/>
          </p:cNvPicPr>
          <p:nvPr/>
        </p:nvPicPr>
        <p:blipFill>
          <a:blip r:embed="rId3" cstate="print"/>
          <a:srcRect t="12222"/>
          <a:stretch>
            <a:fillRect/>
          </a:stretch>
        </p:blipFill>
        <p:spPr bwMode="auto">
          <a:xfrm>
            <a:off x="0" y="0"/>
            <a:ext cx="3299729" cy="6858000"/>
          </a:xfrm>
          <a:prstGeom prst="rect">
            <a:avLst/>
          </a:prstGeom>
          <a:noFill/>
        </p:spPr>
      </p:pic>
      <p:pic>
        <p:nvPicPr>
          <p:cNvPr id="2052" name="Picture 4" descr="http://www.pitt.edu/~medart/image/glossary/GROIN.JPG"/>
          <p:cNvPicPr>
            <a:picLocks noChangeAspect="1" noChangeArrowheads="1"/>
          </p:cNvPicPr>
          <p:nvPr/>
        </p:nvPicPr>
        <p:blipFill>
          <a:blip r:embed="rId4" cstate="print"/>
          <a:srcRect/>
          <a:stretch>
            <a:fillRect/>
          </a:stretch>
        </p:blipFill>
        <p:spPr bwMode="auto">
          <a:xfrm>
            <a:off x="3276600" y="0"/>
            <a:ext cx="5867400" cy="3550882"/>
          </a:xfrm>
          <a:prstGeom prst="rect">
            <a:avLst/>
          </a:prstGeom>
          <a:noFill/>
        </p:spPr>
      </p:pic>
      <p:pic>
        <p:nvPicPr>
          <p:cNvPr id="2054" name="Picture 6" descr="http://www.pitt.edu/~medart/image/glossary/longbar.JPG"/>
          <p:cNvPicPr>
            <a:picLocks noChangeAspect="1" noChangeArrowheads="1"/>
          </p:cNvPicPr>
          <p:nvPr/>
        </p:nvPicPr>
        <p:blipFill>
          <a:blip r:embed="rId5" cstate="print"/>
          <a:srcRect/>
          <a:stretch>
            <a:fillRect/>
          </a:stretch>
        </p:blipFill>
        <p:spPr bwMode="auto">
          <a:xfrm>
            <a:off x="3352800" y="3581400"/>
            <a:ext cx="5486400" cy="3276599"/>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10400" y="304800"/>
            <a:ext cx="2133600" cy="6124754"/>
          </a:xfrm>
          <a:prstGeom prst="rect">
            <a:avLst/>
          </a:prstGeom>
          <a:noFill/>
        </p:spPr>
        <p:txBody>
          <a:bodyPr wrap="square" rtlCol="0">
            <a:spAutoFit/>
          </a:bodyPr>
          <a:lstStyle/>
          <a:p>
            <a:r>
              <a:rPr lang="en-US" sz="2800" b="1" dirty="0" smtClean="0">
                <a:solidFill>
                  <a:schemeClr val="accent2">
                    <a:lumMod val="50000"/>
                  </a:schemeClr>
                </a:solidFill>
              </a:rPr>
              <a:t>Pentecost, the Peoples of the Earth and Saint John the Baptist,</a:t>
            </a:r>
          </a:p>
          <a:p>
            <a:r>
              <a:rPr lang="en-US" sz="2800" b="1" dirty="0" smtClean="0">
                <a:solidFill>
                  <a:schemeClr val="accent2">
                    <a:lumMod val="50000"/>
                  </a:schemeClr>
                </a:solidFill>
              </a:rPr>
              <a:t>Abbey Church of la Madeleine, </a:t>
            </a:r>
            <a:r>
              <a:rPr lang="en-US" sz="2800" b="1" dirty="0" err="1" smtClean="0">
                <a:solidFill>
                  <a:schemeClr val="accent2">
                    <a:lumMod val="50000"/>
                  </a:schemeClr>
                </a:solidFill>
              </a:rPr>
              <a:t>Vézelay</a:t>
            </a:r>
            <a:r>
              <a:rPr lang="en-US" sz="2800" b="1" dirty="0" smtClean="0">
                <a:solidFill>
                  <a:schemeClr val="accent2">
                    <a:lumMod val="50000"/>
                  </a:schemeClr>
                </a:solidFill>
              </a:rPr>
              <a:t>, France, 1120-1132</a:t>
            </a:r>
            <a:endParaRPr lang="en-US" sz="2800" b="1" dirty="0">
              <a:solidFill>
                <a:schemeClr val="accent2">
                  <a:lumMod val="50000"/>
                </a:schemeClr>
              </a:solidFill>
            </a:endParaRPr>
          </a:p>
        </p:txBody>
      </p:sp>
      <p:pic>
        <p:nvPicPr>
          <p:cNvPr id="5126" name="Picture 6" descr="http://www.medart.pitt.edu/image/france/france-t-to-z/vezelay/portals-sculpture/Central-portal/Other/vez08s.jpg"/>
          <p:cNvPicPr>
            <a:picLocks noChangeAspect="1" noChangeArrowheads="1"/>
          </p:cNvPicPr>
          <p:nvPr/>
        </p:nvPicPr>
        <p:blipFill>
          <a:blip r:embed="rId3" cstate="print"/>
          <a:srcRect/>
          <a:stretch>
            <a:fillRect/>
          </a:stretch>
        </p:blipFill>
        <p:spPr bwMode="auto">
          <a:xfrm>
            <a:off x="0" y="0"/>
            <a:ext cx="6934200" cy="677895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eme2">
  <a:themeElements>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Default Design">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00265 Marketing Symposium 2008">
  <a:themeElements>
    <a:clrScheme name="Template-light">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none" rtlCol="0">
        <a:spAutoFit/>
      </a:bodyPr>
      <a:lstStyle>
        <a:defPPr>
          <a:defRPr sz="2400" dirty="0" err="1" smtClean="0">
            <a:effectLst>
              <a:outerShdw blurRad="38100" dist="38100" dir="2700000" algn="tl">
                <a:srgbClr val="000000">
                  <a:alpha val="43137"/>
                </a:srgbClr>
              </a:outerShdw>
            </a:effectLst>
          </a:defRPr>
        </a:defPPr>
      </a:lstStyle>
    </a:txDef>
  </a:objectDefaults>
  <a:extraClrSchemeLst/>
</a:theme>
</file>

<file path=ppt/theme/theme3.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1119</TotalTime>
  <Words>2677</Words>
  <Application>Microsoft Office PowerPoint</Application>
  <PresentationFormat>On-screen Show (4:3)</PresentationFormat>
  <Paragraphs>172</Paragraphs>
  <Slides>23</Slides>
  <Notes>21</Notes>
  <HiddenSlides>0</HiddenSlides>
  <MMClips>0</MMClips>
  <ScaleCrop>false</ScaleCrop>
  <HeadingPairs>
    <vt:vector size="4" baseType="variant">
      <vt:variant>
        <vt:lpstr>Theme</vt:lpstr>
      </vt:variant>
      <vt:variant>
        <vt:i4>4</vt:i4>
      </vt:variant>
      <vt:variant>
        <vt:lpstr>Slide Titles</vt:lpstr>
      </vt:variant>
      <vt:variant>
        <vt:i4>23</vt:i4>
      </vt:variant>
    </vt:vector>
  </HeadingPairs>
  <TitlesOfParts>
    <vt:vector size="27" baseType="lpstr">
      <vt:lpstr>Theme2</vt:lpstr>
      <vt:lpstr>7-00265 Marketing Symposium 2008</vt:lpstr>
      <vt:lpstr>White with Courier font for code slides</vt:lpstr>
      <vt:lpstr>Office Theme</vt:lpstr>
      <vt:lpstr>Romanesque Art in Europe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Romanesque Art in Europe</dc:title>
  <dc:creator>Louise Clemmer</dc:creator>
  <cp:lastModifiedBy>Louise Clemmer</cp:lastModifiedBy>
  <cp:revision>16</cp:revision>
  <dcterms:created xsi:type="dcterms:W3CDTF">2010-12-21T11:26:17Z</dcterms:created>
  <dcterms:modified xsi:type="dcterms:W3CDTF">2011-01-03T01:32:27Z</dcterms:modified>
</cp:coreProperties>
</file>