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73" r:id="rId3"/>
  </p:sldMasterIdLst>
  <p:notesMasterIdLst>
    <p:notesMasterId r:id="rId16"/>
  </p:notesMasterIdLst>
  <p:sldIdLst>
    <p:sldId id="256" r:id="rId4"/>
    <p:sldId id="257" r:id="rId5"/>
    <p:sldId id="258" r:id="rId6"/>
    <p:sldId id="259" r:id="rId7"/>
    <p:sldId id="260" r:id="rId8"/>
    <p:sldId id="262" r:id="rId9"/>
    <p:sldId id="263" r:id="rId10"/>
    <p:sldId id="264" r:id="rId11"/>
    <p:sldId id="269" r:id="rId12"/>
    <p:sldId id="265"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68638" autoAdjust="0"/>
  </p:normalViewPr>
  <p:slideViewPr>
    <p:cSldViewPr>
      <p:cViewPr varScale="1">
        <p:scale>
          <a:sx n="49" d="100"/>
          <a:sy n="49" d="100"/>
        </p:scale>
        <p:origin x="-19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70FF79-F28A-48D9-AEC4-DEAAA3E7FA7B}" type="datetimeFigureOut">
              <a:rPr lang="en-US" smtClean="0"/>
              <a:pPr/>
              <a:t>10/5/2010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5D30BD-B556-4B85-A80F-05A60CA374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Historia</a:t>
            </a:r>
            <a:r>
              <a:rPr lang="en-US" dirty="0" smtClean="0"/>
              <a:t> means inquiry put together with careful research.</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Herodotus</a:t>
            </a:r>
            <a:r>
              <a:rPr lang="en-US" dirty="0" smtClean="0"/>
              <a:t>-</a:t>
            </a:r>
            <a:r>
              <a:rPr lang="en-US" sz="1200" dirty="0" smtClean="0">
                <a:effectLst>
                  <a:outerShdw blurRad="38100" dist="38100" dir="2700000" algn="tl">
                    <a:srgbClr val="000000">
                      <a:alpha val="43137"/>
                    </a:srgbClr>
                  </a:outerShdw>
                </a:effectLst>
              </a:rPr>
              <a:t>Invented inspiring speeches;</a:t>
            </a:r>
            <a:r>
              <a:rPr lang="en-US" sz="1200" baseline="0" dirty="0" smtClean="0">
                <a:effectLst>
                  <a:outerShdw blurRad="38100" dist="38100" dir="2700000" algn="tl">
                    <a:srgbClr val="000000">
                      <a:alpha val="43137"/>
                    </a:srgbClr>
                  </a:outerShdw>
                </a:effectLst>
              </a:rPr>
              <a:t> d</a:t>
            </a:r>
            <a:r>
              <a:rPr lang="en-US" sz="1200" dirty="0" smtClean="0">
                <a:effectLst>
                  <a:outerShdw blurRad="38100" dist="38100" dir="2700000" algn="tl">
                    <a:srgbClr val="000000">
                      <a:alpha val="43137"/>
                    </a:srgbClr>
                  </a:outerShdw>
                </a:effectLst>
              </a:rPr>
              <a:t>escribed wars in colorful detail; even recorded conflicting points of view; believed the gods supported justice and truth, The fault with the Persians</a:t>
            </a:r>
            <a:r>
              <a:rPr lang="en-US" sz="1200" baseline="0" dirty="0" smtClean="0">
                <a:effectLst>
                  <a:outerShdw blurRad="38100" dist="38100" dir="2700000" algn="tl">
                    <a:srgbClr val="000000">
                      <a:alpha val="43137"/>
                    </a:srgbClr>
                  </a:outerShdw>
                </a:effectLst>
              </a:rPr>
              <a:t> was hubris, Greek were morally right.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effectLst>
                  <a:outerShdw blurRad="38100" dist="38100" dir="2700000" algn="tl">
                    <a:srgbClr val="000000">
                      <a:alpha val="43137"/>
                    </a:srgbClr>
                  </a:outerShdw>
                </a:effectLst>
              </a:rPr>
              <a:t>Thucydides:  </a:t>
            </a:r>
            <a:r>
              <a:rPr lang="en-US" sz="1200" dirty="0" smtClean="0">
                <a:effectLst>
                  <a:outerShdw blurRad="38100" dist="38100" dir="2700000" algn="tl">
                    <a:srgbClr val="000000">
                      <a:alpha val="43137"/>
                    </a:srgbClr>
                  </a:outerShdw>
                </a:effectLst>
              </a:rPr>
              <a:t>Exiled from  Athens due</a:t>
            </a:r>
            <a:r>
              <a:rPr lang="en-US" sz="1200" baseline="0" dirty="0" smtClean="0">
                <a:effectLst>
                  <a:outerShdw blurRad="38100" dist="38100" dir="2700000" algn="tl">
                    <a:srgbClr val="000000">
                      <a:alpha val="43137"/>
                    </a:srgbClr>
                  </a:outerShdw>
                </a:effectLst>
              </a:rPr>
              <a:t> to his foibles and follies as a Naval commander, reveals human motives in ordinary events in order to draw a larger picture of history. His object was to instruct his readers so that they would be armed with knowledge when events of the past recurred</a:t>
            </a:r>
            <a:r>
              <a:rPr lang="en-US" sz="1200" b="1" baseline="0" dirty="0" smtClean="0">
                <a:effectLst>
                  <a:outerShdw blurRad="38100" dist="38100" dir="2700000" algn="tl">
                    <a:srgbClr val="000000">
                      <a:alpha val="43137"/>
                    </a:srgbClr>
                  </a:outerShdw>
                </a:effectLst>
              </a:rPr>
              <a:t>. Hippocrates</a:t>
            </a:r>
            <a:r>
              <a:rPr lang="en-US" sz="1200" baseline="0" dirty="0" smtClean="0">
                <a:effectLst>
                  <a:outerShdw blurRad="38100" dist="38100" dir="2700000" algn="tl">
                    <a:srgbClr val="000000">
                      <a:alpha val="43137"/>
                    </a:srgbClr>
                  </a:outerShdw>
                </a:effectLst>
              </a:rPr>
              <a:t>: laid down the principles of modern medicine.</a:t>
            </a:r>
            <a:r>
              <a:rPr lang="en-US" sz="1200" b="1" dirty="0" smtClean="0"/>
              <a:t> Archimedes</a:t>
            </a:r>
            <a:r>
              <a:rPr lang="en-US" sz="1200" dirty="0" smtClean="0"/>
              <a:t> - was a mathematician and an engineer. He designed a machine, called the Archimedean screw, which could make water flow uphill. His design has been used for almost 2,000 years, to take water from rivers to the fields. </a:t>
            </a:r>
            <a:r>
              <a:rPr lang="en-US" sz="1200" b="1" dirty="0" smtClean="0"/>
              <a:t>Archimedes</a:t>
            </a:r>
            <a:r>
              <a:rPr lang="en-US" sz="1200" dirty="0" smtClean="0"/>
              <a:t> was able to tell fool's gold from real gold. </a:t>
            </a:r>
          </a:p>
          <a:p>
            <a:r>
              <a:rPr lang="en-US" sz="1200" b="1" baseline="0" dirty="0" smtClean="0">
                <a:effectLst>
                  <a:outerShdw blurRad="38100" dist="38100" dir="2700000" algn="tl">
                    <a:srgbClr val="000000">
                      <a:alpha val="43137"/>
                    </a:srgbClr>
                  </a:outerShdw>
                </a:effectLst>
              </a:rPr>
              <a:t>Ptolemy</a:t>
            </a:r>
            <a:r>
              <a:rPr lang="en-US" sz="1200" baseline="0" dirty="0" smtClean="0">
                <a:effectLst>
                  <a:outerShdw blurRad="38100" dist="38100" dir="2700000" algn="tl">
                    <a:srgbClr val="000000">
                      <a:alpha val="43137"/>
                    </a:srgbClr>
                  </a:outerShdw>
                </a:effectLst>
              </a:rPr>
              <a:t>:  based his findings on the idea that heavens revolved around the earth. </a:t>
            </a:r>
            <a:r>
              <a:rPr lang="en-US" sz="1200" b="1" dirty="0" smtClean="0"/>
              <a:t>Parmenides</a:t>
            </a:r>
            <a:r>
              <a:rPr lang="en-US" sz="1200" dirty="0" smtClean="0"/>
              <a:t> - watched an eclipse of the Moon in about 470 BC, and noticed that the Earth's shadow was curved. He worked out that if the shadow was curved, then the Earth must be round.</a:t>
            </a:r>
          </a:p>
          <a:p>
            <a:r>
              <a:rPr lang="en-US" sz="1200" b="1" dirty="0" smtClean="0"/>
              <a:t>Pythagoras</a:t>
            </a:r>
            <a:r>
              <a:rPr lang="en-US" sz="1200" dirty="0" smtClean="0"/>
              <a:t> – Pythagorean theorem on right-angled triangles.</a:t>
            </a:r>
          </a:p>
          <a:p>
            <a:endParaRPr lang="en-US" sz="1200" baseline="0" dirty="0" smtClean="0">
              <a:effectLst>
                <a:outerShdw blurRad="38100" dist="38100" dir="2700000" algn="tl">
                  <a:srgbClr val="000000">
                    <a:alpha val="43137"/>
                  </a:srgbClr>
                </a:outerShdw>
              </a:effectLst>
            </a:endParaRPr>
          </a:p>
          <a:p>
            <a:r>
              <a:rPr lang="en-US" sz="1200" baseline="0" dirty="0" smtClean="0">
                <a:effectLst>
                  <a:outerShdw blurRad="38100" dist="38100" dir="2700000" algn="tl">
                    <a:srgbClr val="000000">
                      <a:alpha val="43137"/>
                    </a:srgbClr>
                  </a:outerShdw>
                </a:effectLst>
              </a:rPr>
              <a:t>Euclid</a:t>
            </a:r>
            <a:r>
              <a:rPr lang="en-US" sz="1200" dirty="0" smtClean="0">
                <a:effectLst>
                  <a:outerShdw blurRad="38100" dist="38100" dir="2700000" algn="tl">
                    <a:srgbClr val="000000">
                      <a:alpha val="43137"/>
                    </a:srgbClr>
                  </a:outerShdw>
                </a:effectLst>
              </a:rPr>
              <a:t>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Aeschylus: </a:t>
            </a:r>
            <a:r>
              <a:rPr lang="en-US" dirty="0" smtClean="0"/>
              <a:t>Plays</a:t>
            </a:r>
            <a:r>
              <a:rPr lang="en-US" baseline="0" dirty="0" smtClean="0"/>
              <a:t> were the first to include two actors plus the chorus. 7 of his 90 plays survived. Wrote </a:t>
            </a:r>
            <a:r>
              <a:rPr lang="en-US" baseline="0" dirty="0" err="1" smtClean="0"/>
              <a:t>Orestiea</a:t>
            </a:r>
            <a:r>
              <a:rPr lang="en-US" baseline="0" dirty="0" smtClean="0"/>
              <a:t> trilogy, </a:t>
            </a:r>
            <a:r>
              <a:rPr lang="en-US" dirty="0" smtClean="0"/>
              <a:t>Among all the products of the Greek stage none can compare with it in tragic power; no other play shows the same intensity and pureness of belief in the divine and good; none can surpass the lessons it teaches, and the wisdom of which it is the mouthpiece. </a:t>
            </a:r>
            <a:r>
              <a:rPr lang="en-US" b="1" dirty="0" smtClean="0"/>
              <a:t>Aesop</a:t>
            </a:r>
            <a:r>
              <a:rPr lang="en-US" dirty="0" smtClean="0"/>
              <a:t>, freed slaves from Samos, known for his fables. </a:t>
            </a:r>
            <a:r>
              <a:rPr lang="en-US" b="1" dirty="0" smtClean="0"/>
              <a:t>Aristophanes</a:t>
            </a:r>
            <a:r>
              <a:rPr lang="en-US" dirty="0" smtClean="0"/>
              <a:t> Athenian playwright</a:t>
            </a:r>
            <a:r>
              <a:rPr lang="en-US" baseline="0" dirty="0" smtClean="0"/>
              <a:t> considered to be the greatest ancient satirical writer, </a:t>
            </a:r>
            <a:r>
              <a:rPr lang="en-US" baseline="0" dirty="0" err="1" smtClean="0"/>
              <a:t>Lysistrata</a:t>
            </a:r>
            <a:r>
              <a:rPr lang="en-US" baseline="0" dirty="0" smtClean="0"/>
              <a:t>. </a:t>
            </a:r>
            <a:r>
              <a:rPr lang="en-US" b="1" baseline="0" dirty="0" smtClean="0"/>
              <a:t>Euripides</a:t>
            </a:r>
            <a:r>
              <a:rPr lang="en-US" baseline="0" dirty="0" smtClean="0"/>
              <a:t> wrote more than 90 tragedies but only 18 survive in complete form. </a:t>
            </a:r>
            <a:r>
              <a:rPr lang="en-US" b="1" baseline="0" dirty="0" err="1" smtClean="0"/>
              <a:t>Sapho</a:t>
            </a:r>
            <a:r>
              <a:rPr lang="en-US" baseline="0" dirty="0" smtClean="0"/>
              <a:t> known for her lyrical, romantic poetry. </a:t>
            </a:r>
            <a:r>
              <a:rPr lang="en-US" b="1" baseline="0" dirty="0" smtClean="0"/>
              <a:t>Sophocles</a:t>
            </a:r>
            <a:r>
              <a:rPr lang="en-US" baseline="0" dirty="0" smtClean="0"/>
              <a:t> greatest dramatist in Greek literature. Wrote Oedipus Rex, </a:t>
            </a:r>
            <a:r>
              <a:rPr lang="en-US" baseline="0" dirty="0" err="1" smtClean="0"/>
              <a:t>Antigone</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polis</a:t>
            </a:r>
            <a:r>
              <a:rPr lang="en-US" baseline="0" dirty="0" smtClean="0"/>
              <a:t> demanded the loyalty of its citizens in local religious, military and economic matters, which prevented the unification of Greece. Olympic games were once every four years in honor of Zeus; Winners gained personal fame and were honored in art such as the Panathenaic amphora. Economy between the Polis prospered mainly because of slave labor; 480 the Polis formed a defensive alliance and defeated the invasion force at Marathon, twenty-six miles north east of Athens. Marathon is in honor of a courier who ran to Athens to deliver the message of the victory, “Rejoice, we conquer” and then died. They defeated and destroyed the Persians by designing the </a:t>
            </a:r>
            <a:r>
              <a:rPr lang="en-US" baseline="0" dirty="0" err="1" smtClean="0"/>
              <a:t>trireems</a:t>
            </a:r>
            <a:r>
              <a:rPr lang="en-US" baseline="0" dirty="0" smtClean="0"/>
              <a:t>, boat with three banks of oars. War never completely ended, but consisted of small battles. Polis met and stored money on Delos, Apollo’s shrine, Athens took full responsibility for saving Greece from the Persians.  Young </a:t>
            </a:r>
            <a:r>
              <a:rPr lang="en-US" baseline="0" dirty="0" err="1" smtClean="0"/>
              <a:t>democracty</a:t>
            </a:r>
            <a:r>
              <a:rPr lang="en-US" baseline="0" dirty="0" smtClean="0"/>
              <a:t> had a thriving commerce, unique religion and inquisitive philosophy, that all contributed to their immense artistic </a:t>
            </a:r>
            <a:r>
              <a:rPr lang="en-US" baseline="0" dirty="0" err="1" smtClean="0"/>
              <a:t>schievement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40,000 were men, 40,000</a:t>
            </a:r>
            <a:r>
              <a:rPr lang="en-US" baseline="0" dirty="0" smtClean="0"/>
              <a:t> were women, 50,000 were foreigners, 100,000 were slaves, almost one per person.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Sparta was the anti-Athens, ruled</a:t>
            </a:r>
            <a:r>
              <a:rPr lang="en-US" baseline="0" dirty="0" smtClean="0"/>
              <a:t> by council of elders, represented warriors, courage, militarism. Men forced to be soldiers, live in barracks until they were thirty years old. Athens was humiliated, lost their navy. </a:t>
            </a: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Made pilgrimages</a:t>
            </a:r>
            <a:r>
              <a:rPr lang="en-US" baseline="0" dirty="0" smtClean="0"/>
              <a:t> to Apollo’s oracle Delphi solicited advice, might not be lucid but always respected. Numerous religious cults celebrated the cycle of seasons. Encouraged the fertility of earth with mysterious rituals, Greek dance and drama developed from these rites where belief in the human irrationality lies close to the heart of the classical tragedies. Water. By separating out. </a:t>
            </a:r>
            <a:r>
              <a:rPr lang="en-US" sz="1200" dirty="0" smtClean="0">
                <a:effectLst>
                  <a:outerShdw blurRad="38100" dist="38100" dir="2700000" algn="tl">
                    <a:srgbClr val="000000">
                      <a:alpha val="43137"/>
                    </a:srgbClr>
                  </a:outerShdw>
                </a:effectLst>
                <a:latin typeface="Maiandra GD" pitchFamily="34" charset="0"/>
              </a:rPr>
              <a:t>The universe is in a constant flow, Nothing is; everything is becoming.</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Sophists, wise ones championed the new pragmatic</a:t>
            </a:r>
            <a:r>
              <a:rPr lang="en-US" baseline="0" dirty="0" smtClean="0"/>
              <a:t> art of persuasion.  Sophists were versed in rhetoric , grammar, diction, logical argument, behind the scenes intrigue, they set up schools and charged a high fee for their services, which was a most unethical act according to traditional Greek thinking.  </a:t>
            </a:r>
            <a:r>
              <a:rPr lang="en-US" dirty="0" smtClean="0"/>
              <a:t>Established beliefs of religion, morals, and scientific came under fire. Protagoras-knowledge</a:t>
            </a:r>
            <a:r>
              <a:rPr lang="en-US" baseline="0" dirty="0" smtClean="0"/>
              <a:t>, truth, and reality are subjective, there are no objective facts or real truths, objectivity cannot be achieved and people must be satisfied with subjective knowledge or mere opinion.  Truth was relative because the world we sense is imperfect because human senses are imperfect. Man is the measure…truth is therefore relative and subjective, What appears to be truth at any given moment is true and what appears as real is real so far as any one person is concerned at any given time. But one person’s truth cannot be measured against another.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Never wrote</a:t>
            </a:r>
            <a:r>
              <a:rPr lang="en-US" baseline="0" dirty="0" smtClean="0"/>
              <a:t> anything down, Plato wrote down all that he said. </a:t>
            </a:r>
            <a:r>
              <a:rPr lang="en-US" dirty="0" smtClean="0"/>
              <a:t>No qualms about asking a judge to explain justice or an artist to define </a:t>
            </a:r>
            <a:r>
              <a:rPr lang="en-US" baseline="0" dirty="0" smtClean="0"/>
              <a:t>art. Believed in the right of the individual to speak freely. Spent his days in the agora talking to young men and asking them to examine their lives. At the center of his thinking lay the psyche-the mind and soul, this he believed was immortal and more important than the body, which perished. Every individual was to raise his or her psyche to the highest potential through rigorous debate, contemplation that created virtuous behavior.</a:t>
            </a:r>
          </a:p>
          <a:p>
            <a:r>
              <a:rPr lang="en-US" baseline="0" dirty="0" smtClean="0"/>
              <a:t>Elders said he was disruptive, blasphemous, and treasonous in his arguments. In 399BCE he was sentenced to death by drinking hemlock. He would rather die than leave his beloved Athens and compromise on his principles.</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“Love is a serious mental disease.”   “…Without effort, you cannot be prosperous.” </a:t>
            </a:r>
            <a:r>
              <a:rPr lang="en-US" sz="1200" baseline="0" dirty="0" smtClean="0">
                <a:solidFill>
                  <a:schemeClr val="bg1"/>
                </a:solidFill>
              </a:rPr>
              <a:t>He called artistry the “divine madness.” Plato mistrusted the arts.  </a:t>
            </a:r>
            <a:r>
              <a:rPr lang="en-US" sz="1200" dirty="0" smtClean="0">
                <a:solidFill>
                  <a:schemeClr val="bg1"/>
                </a:solidFill>
              </a:rPr>
              <a:t>Grew up with privilege. Wrote The Republic a series of dialogues with Socrates. Present at Socrates’ death. </a:t>
            </a:r>
            <a:r>
              <a:rPr lang="en-US" sz="1200" dirty="0" err="1" smtClean="0">
                <a:solidFill>
                  <a:schemeClr val="bg1"/>
                </a:solidFill>
              </a:rPr>
              <a:t>Techne</a:t>
            </a:r>
            <a:r>
              <a:rPr lang="en-US" sz="1200" dirty="0" smtClean="0">
                <a:solidFill>
                  <a:schemeClr val="bg1"/>
                </a:solidFill>
              </a:rPr>
              <a:t>, was the ability of an artist to be in command of a medium, to know what the end result would be and to know how to execute the artwork to achieve that result. Fundamental</a:t>
            </a:r>
            <a:r>
              <a:rPr lang="en-US" sz="1200" baseline="0" dirty="0" smtClean="0">
                <a:solidFill>
                  <a:schemeClr val="bg1"/>
                </a:solidFill>
              </a:rPr>
              <a:t> principles he believed that what was good work and beautiful could only be considered using measurement and proportion. Everything on earth is an imitation of reality, forms are the objects of thought, they exist independently. </a:t>
            </a:r>
            <a:endParaRPr lang="en-US" sz="120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Aristotle's father was physician</a:t>
            </a:r>
            <a:r>
              <a:rPr lang="en-US" u="sng" baseline="0" dirty="0" smtClean="0"/>
              <a:t> to King of Macedonia. He went to Athens to study at Plato’s Academy, name for the grove where it was located.  After Plato died </a:t>
            </a:r>
            <a:r>
              <a:rPr lang="en-US" u="sng" dirty="0" smtClean="0"/>
              <a:t>Aristotle left Athens, traveling until 343 when he became tutor at the Macedonian court for Alexander, soon to be known as the Great. Aristotle lived at the court for eight years, and then returned to Athens where he taught in a gymnasium named the Lyceum. </a:t>
            </a:r>
            <a:r>
              <a:rPr lang="en-US" u="sng" dirty="0" err="1" smtClean="0"/>
              <a:t>Aristole</a:t>
            </a:r>
            <a:r>
              <a:rPr lang="en-US" u="sng" dirty="0" smtClean="0"/>
              <a:t> walked around talking with his students, and for this practice, his school is referred to as Peripatetic. His fields of study included logic, grammar, rhetoric, literary criticism, natural history, physiology, psychology, and the history of philosophy. Aristotle's successor at the Lyceum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grpSp>
        <p:nvGrpSpPr>
          <p:cNvPr id="4" name="Group 3"/>
          <p:cNvGrpSpPr/>
          <p:nvPr/>
        </p:nvGrpSpPr>
        <p:grpSpPr>
          <a:xfrm>
            <a:off x="0" y="6324600"/>
            <a:ext cx="9140826" cy="533400"/>
            <a:chOff x="-1" y="6324600"/>
            <a:chExt cx="12188826" cy="533400"/>
          </a:xfrm>
        </p:grpSpPr>
        <p:sp>
          <p:nvSpPr>
            <p:cNvPr id="5" name="Rectangle 4"/>
            <p:cNvSpPr/>
            <p:nvPr userDrawn="1"/>
          </p:nvSpPr>
          <p:spPr bwMode="auto">
            <a:xfrm>
              <a:off x="6856412" y="6324600"/>
              <a:ext cx="5332413" cy="533400"/>
            </a:xfrm>
            <a:prstGeom prst="rect">
              <a:avLst/>
            </a:prstGeom>
            <a:gradFill flip="none" rotWithShape="1">
              <a:gsLst>
                <a:gs pos="100000">
                  <a:schemeClr val="tx1"/>
                </a:gs>
                <a:gs pos="0">
                  <a:schemeClr val="lt1">
                    <a:shade val="67500"/>
                    <a:satMod val="115000"/>
                    <a:alpha val="0"/>
                  </a:schemeClr>
                </a:gs>
              </a:gsLst>
              <a:lin ang="0" scaled="1"/>
              <a:tileRect/>
            </a:gra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mj-lt"/>
              </a:endParaRPr>
            </a:p>
          </p:txBody>
        </p:sp>
        <p:pic>
          <p:nvPicPr>
            <p:cNvPr id="6" name="Picture 5" descr="white-bar.png"/>
            <p:cNvPicPr>
              <a:picLocks noChangeAspect="1"/>
            </p:cNvPicPr>
            <p:nvPr userDrawn="1"/>
          </p:nvPicPr>
          <p:blipFill>
            <a:blip r:embed="rId3" cstate="print"/>
            <a:stretch>
              <a:fillRect/>
            </a:stretch>
          </p:blipFill>
          <p:spPr>
            <a:xfrm flipH="1">
              <a:off x="-1" y="6324600"/>
              <a:ext cx="12188825" cy="533400"/>
            </a:xfrm>
            <a:prstGeom prst="rect">
              <a:avLst/>
            </a:prstGeom>
          </p:spPr>
        </p:pic>
      </p:gr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vert="horz" wrap="square" lIns="0" tIns="0" rIns="0" bIns="0" rtlCol="0" anchor="ctr" anchorCtr="0">
            <a:noAutofit/>
          </a:bodyPr>
          <a:lstStyle>
            <a:lvl1pPr algn="l" defTabSz="914363" rtl="0" eaLnBrk="1" latinLnBrk="0" hangingPunct="1">
              <a:lnSpc>
                <a:spcPct val="90000"/>
              </a:lnSpc>
              <a:spcBef>
                <a:spcPct val="0"/>
              </a:spcBef>
              <a:buNone/>
              <a:defRPr kumimoji="0" lang="en-US" sz="5400" b="0" i="1" u="none" strike="noStrike" kern="1200" cap="none" spc="-150" normalizeH="0" baseline="0" noProof="0" dirty="0">
                <a:ln w="11430"/>
                <a:gradFill flip="none" rotWithShape="1">
                  <a:gsLst>
                    <a:gs pos="0">
                      <a:srgbClr val="FFFFB9"/>
                    </a:gs>
                    <a:gs pos="100000">
                      <a:schemeClr val="accent1">
                        <a:lumMod val="60000"/>
                        <a:lumOff val="40000"/>
                      </a:schemeClr>
                    </a:gs>
                  </a:gsLst>
                  <a:lin ang="5400000" scaled="0"/>
                  <a:tileRect/>
                </a:gradFill>
                <a:effectLst>
                  <a:outerShdw blurRad="50800" dist="38100" dir="2700000" algn="tl" rotWithShape="0">
                    <a:prstClr val="black">
                      <a:alpha val="40000"/>
                    </a:prstClr>
                  </a:outerShdw>
                </a:effectLst>
                <a:uLnTx/>
                <a:uFillTx/>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grpSp>
        <p:nvGrpSpPr>
          <p:cNvPr id="4" name="Group 4"/>
          <p:cNvGrpSpPr/>
          <p:nvPr/>
        </p:nvGrpSpPr>
        <p:grpSpPr>
          <a:xfrm>
            <a:off x="0" y="6324600"/>
            <a:ext cx="9140826" cy="533400"/>
            <a:chOff x="-1" y="6324600"/>
            <a:chExt cx="12188826" cy="533400"/>
          </a:xfrm>
        </p:grpSpPr>
        <p:sp>
          <p:nvSpPr>
            <p:cNvPr id="6" name="Rectangle 5"/>
            <p:cNvSpPr/>
            <p:nvPr userDrawn="1"/>
          </p:nvSpPr>
          <p:spPr bwMode="auto">
            <a:xfrm>
              <a:off x="6856412" y="6324600"/>
              <a:ext cx="5332413" cy="533400"/>
            </a:xfrm>
            <a:prstGeom prst="rect">
              <a:avLst/>
            </a:prstGeom>
            <a:gradFill flip="none" rotWithShape="1">
              <a:gsLst>
                <a:gs pos="100000">
                  <a:schemeClr val="tx1"/>
                </a:gs>
                <a:gs pos="0">
                  <a:schemeClr val="lt1">
                    <a:shade val="67500"/>
                    <a:satMod val="115000"/>
                    <a:alpha val="0"/>
                  </a:schemeClr>
                </a:gs>
              </a:gsLst>
              <a:lin ang="0" scaled="1"/>
              <a:tileRect/>
            </a:gra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mj-lt"/>
              </a:endParaRPr>
            </a:p>
          </p:txBody>
        </p:sp>
        <p:pic>
          <p:nvPicPr>
            <p:cNvPr id="8" name="Picture 7" descr="white-bar.png"/>
            <p:cNvPicPr>
              <a:picLocks noChangeAspect="1"/>
            </p:cNvPicPr>
            <p:nvPr userDrawn="1"/>
          </p:nvPicPr>
          <p:blipFill>
            <a:blip r:embed="rId3" cstate="print"/>
            <a:stretch>
              <a:fillRect/>
            </a:stretch>
          </p:blipFill>
          <p:spPr>
            <a:xfrm flipH="1">
              <a:off x="-1" y="6324600"/>
              <a:ext cx="12188825" cy="533400"/>
            </a:xfrm>
            <a:prstGeom prst="rect">
              <a:avLst/>
            </a:prstGeom>
          </p:spPr>
        </p:pic>
      </p:gr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135969"/>
          </a:xfrm>
        </p:spPr>
        <p:txBody>
          <a:bodyPr/>
          <a:lstStyle>
            <a:lvl1pPr>
              <a:lnSpc>
                <a:spcPct val="90000"/>
              </a:lnSpc>
              <a:defRPr/>
            </a:lvl1pPr>
            <a:lvl2pPr algn="l" defTabSz="914363" rtl="0" eaLnBrk="1" latinLnBrk="0" hangingPunct="1">
              <a:lnSpc>
                <a:spcPct val="90000"/>
              </a:lnSpc>
              <a:spcBef>
                <a:spcPct val="20000"/>
              </a:spcBef>
              <a:buSzPct val="85000"/>
              <a:buFontTx/>
              <a:buBlip>
                <a:blip r:embed="rId2"/>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03680"/>
          </a:xfrm>
        </p:spPr>
        <p:txBody>
          <a:bodyPr/>
          <a:lstStyle>
            <a:lvl1pPr>
              <a:lnSpc>
                <a:spcPct val="90000"/>
              </a:lnSpc>
              <a:defRPr/>
            </a:lvl1pPr>
            <a:lvl2pPr algn="l" defTabSz="914363" rtl="0" eaLnBrk="1" latinLnBrk="0" hangingPunct="1">
              <a:lnSpc>
                <a:spcPct val="90000"/>
              </a:lnSpc>
              <a:spcBef>
                <a:spcPct val="20000"/>
              </a:spcBef>
              <a:buSzPct val="85000"/>
              <a:buFontTx/>
              <a:buBlip>
                <a:blip r:embed="rId2"/>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400657"/>
          </a:xfrm>
        </p:spPr>
        <p:txBody>
          <a:bodyPr/>
          <a:lstStyle>
            <a:lvl1pPr marL="339976" indent="-339976">
              <a:lnSpc>
                <a:spcPct val="90000"/>
              </a:lnSpc>
              <a:defRPr sz="2800"/>
            </a:lvl1pPr>
            <a:lvl2pPr marL="673338" indent="-325424"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953785" indent="-288384"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227618" indent="-273833"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516002" indent="-280447"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400657"/>
          </a:xfrm>
        </p:spPr>
        <p:txBody>
          <a:bodyPr/>
          <a:lstStyle>
            <a:lvl1pPr marL="347914" indent="-347914">
              <a:lnSpc>
                <a:spcPct val="90000"/>
              </a:lnSpc>
              <a:defRPr sz="2800"/>
            </a:lvl1pPr>
            <a:lvl2pPr marL="673338" indent="-33997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961722" indent="-30293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227618" indent="-26589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516002" indent="-273833"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991314"/>
          </a:xfrm>
        </p:spPr>
        <p:txBody>
          <a:bodyPr/>
          <a:lstStyle>
            <a:lvl1pPr marL="281770" indent="-281770">
              <a:defRPr sz="2300"/>
            </a:lvl1pPr>
            <a:lvl2pPr marL="562218" indent="-265896"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813562" indent="-243407"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050354" indent="-228856"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279210" indent="-206367" algn="l" defTabSz="914363" rtl="0" eaLnBrk="1" latinLnBrk="0" hangingPunct="1">
              <a:lnSpc>
                <a:spcPct val="90000"/>
              </a:lnSpc>
              <a:spcBef>
                <a:spcPct val="20000"/>
              </a:spcBef>
              <a:buSzPct val="85000"/>
              <a:buFontTx/>
              <a:buBlip>
                <a:blip r:embed="rId2"/>
              </a:buBlip>
              <a:defRPr lang="en-US" sz="20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991314"/>
          </a:xfrm>
        </p:spPr>
        <p:txBody>
          <a:bodyPr/>
          <a:lstStyle>
            <a:lvl1pPr marL="296321" indent="-296321">
              <a:defRPr sz="2300"/>
            </a:lvl1pPr>
            <a:lvl2pPr marL="570155" indent="-273833"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821499" indent="-244730"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050354" indent="-236793"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279210" indent="-220919" algn="l" defTabSz="914363" rtl="0" eaLnBrk="1" latinLnBrk="0" hangingPunct="1">
              <a:lnSpc>
                <a:spcPct val="90000"/>
              </a:lnSpc>
              <a:spcBef>
                <a:spcPct val="20000"/>
              </a:spcBef>
              <a:buSzPct val="85000"/>
              <a:buFontTx/>
              <a:buBlip>
                <a:blip r:embed="rId2"/>
              </a:buBlip>
              <a:defRPr lang="en-US" sz="20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2.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3"/>
        </a:buBlip>
        <a:defRPr lang="en-US" sz="3200" kern="1200" dirty="0" smtClean="0">
          <a:solidFill>
            <a:schemeClr val="tx1"/>
          </a:solidFill>
          <a:effectLst>
            <a:outerShdw blurRad="63500" dist="38100" dir="2700000" algn="tl" rotWithShape="0">
              <a:prstClr val="black">
                <a:alpha val="20000"/>
              </a:prstClr>
            </a:outerShdw>
          </a:effectLst>
          <a:latin typeface="+mn-lt"/>
          <a:ea typeface="+mn-ea"/>
          <a:cs typeface="+mn-cs"/>
        </a:defRPr>
      </a:lvl1pPr>
      <a:lvl2pPr marL="855663" indent="-395288" algn="l" defTabSz="914363" rtl="0" eaLnBrk="1" latinLnBrk="0" hangingPunct="1">
        <a:lnSpc>
          <a:spcPct val="90000"/>
        </a:lnSpc>
        <a:spcBef>
          <a:spcPct val="20000"/>
        </a:spcBef>
        <a:buFontTx/>
        <a:buBlip>
          <a:blip r:embed="rId14"/>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1258888" indent="-403225" algn="l" defTabSz="914363" rtl="0" eaLnBrk="1" latinLnBrk="0" hangingPunct="1">
        <a:lnSpc>
          <a:spcPct val="90000"/>
        </a:lnSpc>
        <a:spcBef>
          <a:spcPct val="20000"/>
        </a:spcBef>
        <a:buFontTx/>
        <a:buBlip>
          <a:blip r:embed="rId14"/>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604963" indent="-346075" algn="l" defTabSz="914363" rtl="0" eaLnBrk="1" latinLnBrk="0" hangingPunct="1">
        <a:lnSpc>
          <a:spcPct val="90000"/>
        </a:lnSpc>
        <a:spcBef>
          <a:spcPct val="20000"/>
        </a:spcBef>
        <a:buFontTx/>
        <a:buBlip>
          <a:blip r:embed="rId14"/>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941513" indent="-336550" algn="l" defTabSz="914363" rtl="0" eaLnBrk="1" latinLnBrk="0" hangingPunct="1">
        <a:lnSpc>
          <a:spcPct val="90000"/>
        </a:lnSpc>
        <a:spcBef>
          <a:spcPct val="20000"/>
        </a:spcBef>
        <a:buFontTx/>
        <a:buBlip>
          <a:blip r:embed="rId14"/>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2"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681913" cy="1523495"/>
          </a:xfrm>
        </p:spPr>
        <p:txBody>
          <a:bodyPr/>
          <a:lstStyle/>
          <a:p>
            <a:pPr algn="ctr"/>
            <a:r>
              <a:rPr lang="en-US" dirty="0" smtClean="0"/>
              <a:t/>
            </a:r>
            <a:br>
              <a:rPr lang="en-US" dirty="0" smtClean="0"/>
            </a:br>
            <a:r>
              <a:rPr lang="en-US" dirty="0" smtClean="0"/>
              <a:t>Ancient Greek </a:t>
            </a:r>
            <a:r>
              <a:rPr lang="en-US" i="1" dirty="0" err="1" smtClean="0"/>
              <a:t>Historia</a:t>
            </a:r>
            <a:r>
              <a:rPr lang="en-US" dirty="0" smtClean="0"/>
              <a:t/>
            </a:r>
            <a:br>
              <a:rPr lang="en-US" dirty="0" smtClean="0"/>
            </a:br>
            <a:r>
              <a:rPr lang="en-US" dirty="0" smtClean="0"/>
              <a:t> Life; Philosophy; Politics</a:t>
            </a:r>
            <a:br>
              <a:rPr lang="en-US" dirty="0" smtClean="0"/>
            </a:br>
            <a:r>
              <a:rPr lang="en-US" dirty="0" smtClean="0"/>
              <a:t>as it pertains to art. </a:t>
            </a:r>
            <a:br>
              <a:rPr lang="en-US" dirty="0" smtClean="0"/>
            </a:br>
            <a:r>
              <a:rPr lang="en-US" dirty="0" smtClean="0"/>
              <a:t>800 BCE-1</a:t>
            </a:r>
            <a:r>
              <a:rPr lang="en-US" baseline="30000" dirty="0" smtClean="0"/>
              <a:t>st</a:t>
            </a:r>
            <a:r>
              <a:rPr lang="en-US" dirty="0" smtClean="0"/>
              <a:t> Century CE</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0"/>
            <a:ext cx="9143999" cy="8371523"/>
          </a:xfrm>
          <a:prstGeom prst="rect">
            <a:avLst/>
          </a:prstGeom>
          <a:noFill/>
        </p:spPr>
        <p:txBody>
          <a:bodyPr wrap="square" rtlCol="0">
            <a:spAutoFit/>
          </a:bodyPr>
          <a:lstStyle/>
          <a:p>
            <a:pPr algn="ctr"/>
            <a:r>
              <a:rPr lang="en-US" sz="3400" b="1" u="sng" dirty="0" smtClean="0">
                <a:effectLst>
                  <a:outerShdw blurRad="38100" dist="38100" dir="2700000" algn="tl">
                    <a:srgbClr val="000000">
                      <a:alpha val="43137"/>
                    </a:srgbClr>
                  </a:outerShdw>
                </a:effectLst>
              </a:rPr>
              <a:t>Famous Greek Historians and Scientists</a:t>
            </a:r>
          </a:p>
          <a:p>
            <a:pPr>
              <a:buFont typeface="Wingdings" pitchFamily="2" charset="2"/>
              <a:buChar char="Ø"/>
            </a:pPr>
            <a:r>
              <a:rPr lang="en-US" sz="3400" dirty="0" smtClean="0">
                <a:effectLst>
                  <a:outerShdw blurRad="38100" dist="38100" dir="2700000" algn="tl">
                    <a:srgbClr val="000000">
                      <a:alpha val="43137"/>
                    </a:srgbClr>
                  </a:outerShdw>
                </a:effectLst>
              </a:rPr>
              <a:t>Herodotus: 484-430 BCE “Father of History.</a:t>
            </a:r>
          </a:p>
          <a:p>
            <a:pPr>
              <a:buFont typeface="Wingdings" pitchFamily="2" charset="2"/>
              <a:buChar char="Ø"/>
            </a:pPr>
            <a:r>
              <a:rPr lang="en-US" sz="3400" dirty="0" smtClean="0">
                <a:effectLst>
                  <a:outerShdw blurRad="38100" dist="38100" dir="2700000" algn="tl">
                    <a:srgbClr val="000000">
                      <a:alpha val="43137"/>
                    </a:srgbClr>
                  </a:outerShdw>
                </a:effectLst>
              </a:rPr>
              <a:t>Thucydides: 460-395 BCE “History of the 	Peloponnesian War”</a:t>
            </a:r>
          </a:p>
          <a:p>
            <a:pPr>
              <a:buFont typeface="Wingdings" pitchFamily="2" charset="2"/>
              <a:buChar char="Ø"/>
            </a:pPr>
            <a:r>
              <a:rPr lang="en-US" sz="3400" dirty="0" smtClean="0">
                <a:effectLst>
                  <a:outerShdw blurRad="38100" dist="38100" dir="2700000" algn="tl">
                    <a:srgbClr val="000000">
                      <a:alpha val="43137"/>
                    </a:srgbClr>
                  </a:outerShdw>
                </a:effectLst>
              </a:rPr>
              <a:t>Euclid: 325-270 BCE Fundamentals of geometry.</a:t>
            </a:r>
          </a:p>
          <a:p>
            <a:pPr>
              <a:buFont typeface="Wingdings" pitchFamily="2" charset="2"/>
              <a:buChar char="Ø"/>
            </a:pPr>
            <a:r>
              <a:rPr lang="en-US" sz="3400" dirty="0" smtClean="0">
                <a:effectLst>
                  <a:outerShdw blurRad="38100" dist="38100" dir="2700000" algn="tl">
                    <a:srgbClr val="000000">
                      <a:alpha val="43137"/>
                    </a:srgbClr>
                  </a:outerShdw>
                </a:effectLst>
              </a:rPr>
              <a:t>Hippocrates: 450-380 BCE “Father of the 	Medicine”</a:t>
            </a:r>
          </a:p>
          <a:p>
            <a:pPr>
              <a:buFont typeface="Wingdings" pitchFamily="2" charset="2"/>
              <a:buChar char="Ø"/>
            </a:pPr>
            <a:r>
              <a:rPr lang="en-US" sz="3400" dirty="0" smtClean="0">
                <a:effectLst>
                  <a:outerShdw blurRad="38100" dist="38100" dir="2700000" algn="tl">
                    <a:srgbClr val="000000">
                      <a:alpha val="43137"/>
                    </a:srgbClr>
                  </a:outerShdw>
                </a:effectLst>
              </a:rPr>
              <a:t>Archimedes: 287-212 BCE mathematician, 	engineer and physicist.</a:t>
            </a:r>
          </a:p>
          <a:p>
            <a:pPr>
              <a:buFont typeface="Wingdings" pitchFamily="2" charset="2"/>
              <a:buChar char="Ø"/>
            </a:pPr>
            <a:r>
              <a:rPr lang="en-US" sz="3400" dirty="0" smtClean="0">
                <a:effectLst>
                  <a:outerShdw blurRad="38100" dist="38100" dir="2700000" algn="tl">
                    <a:srgbClr val="000000">
                      <a:alpha val="43137"/>
                    </a:srgbClr>
                  </a:outerShdw>
                </a:effectLst>
              </a:rPr>
              <a:t>Ptolemy: 2</a:t>
            </a:r>
            <a:r>
              <a:rPr lang="en-US" sz="3400" baseline="30000" dirty="0" smtClean="0">
                <a:effectLst>
                  <a:outerShdw blurRad="38100" dist="38100" dir="2700000" algn="tl">
                    <a:srgbClr val="000000">
                      <a:alpha val="43137"/>
                    </a:srgbClr>
                  </a:outerShdw>
                </a:effectLst>
              </a:rPr>
              <a:t>nd</a:t>
            </a:r>
            <a:r>
              <a:rPr lang="en-US" sz="3400" dirty="0" smtClean="0">
                <a:effectLst>
                  <a:outerShdw blurRad="38100" dist="38100" dir="2700000" algn="tl">
                    <a:srgbClr val="000000">
                      <a:alpha val="43137"/>
                    </a:srgbClr>
                  </a:outerShdw>
                </a:effectLst>
              </a:rPr>
              <a:t> Century CE Astronomer</a:t>
            </a:r>
          </a:p>
          <a:p>
            <a:pPr>
              <a:buFont typeface="Wingdings" pitchFamily="2" charset="2"/>
              <a:buChar char="Ø"/>
            </a:pPr>
            <a:r>
              <a:rPr lang="en-US" sz="3400" dirty="0" smtClean="0"/>
              <a:t>Parmenides:  Early 5</a:t>
            </a:r>
            <a:r>
              <a:rPr lang="en-US" sz="3400" baseline="30000" dirty="0" smtClean="0"/>
              <a:t>th</a:t>
            </a:r>
            <a:r>
              <a:rPr lang="en-US" sz="3400" dirty="0" smtClean="0"/>
              <a:t> Century BCE. Astronomer</a:t>
            </a:r>
          </a:p>
          <a:p>
            <a:pPr>
              <a:buFont typeface="Wingdings" pitchFamily="2" charset="2"/>
              <a:buChar char="Ø"/>
            </a:pPr>
            <a:r>
              <a:rPr lang="en-US" sz="3400" dirty="0" smtClean="0"/>
              <a:t>Pythagoras: 6</a:t>
            </a:r>
            <a:r>
              <a:rPr lang="en-US" sz="3400" baseline="30000" dirty="0" smtClean="0"/>
              <a:t>th</a:t>
            </a:r>
            <a:r>
              <a:rPr lang="en-US" sz="3400" dirty="0" smtClean="0"/>
              <a:t> Century BCE. Philosopher and 	mathematician</a:t>
            </a:r>
          </a:p>
          <a:p>
            <a:endParaRPr lang="en-US" sz="2400" b="1" dirty="0" smtClean="0"/>
          </a:p>
          <a:p>
            <a:endParaRPr lang="en-US" sz="2400" dirty="0" smtClean="0">
              <a:effectLst>
                <a:outerShdw blurRad="38100" dist="38100" dir="2700000" algn="tl">
                  <a:srgbClr val="000000">
                    <a:alpha val="43137"/>
                  </a:srgbClr>
                </a:outerShdw>
              </a:effectLst>
            </a:endParaRPr>
          </a:p>
          <a:p>
            <a:endParaRPr lang="en-US" sz="2400" dirty="0" smtClean="0">
              <a:effectLst>
                <a:outerShdw blurRad="38100" dist="38100" dir="2700000" algn="tl">
                  <a:srgbClr val="000000">
                    <a:alpha val="43137"/>
                  </a:srgbClr>
                </a:outerShdw>
              </a:effectLst>
            </a:endParaRPr>
          </a:p>
          <a:p>
            <a:endParaRPr lang="en-US" sz="2400" dirty="0"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
                                            <p:txEl>
                                              <p:pRg st="0" end="0"/>
                                            </p:txEl>
                                          </p:spTgt>
                                        </p:tgtEl>
                                        <p:attrNameLst>
                                          <p:attrName>ppt_x</p:attrName>
                                        </p:attrNameLst>
                                      </p:cBhvr>
                                    </p:anim>
                                    <p:anim from="0" to="-1.0" calcmode="lin" valueType="num">
                                      <p:cBhvr>
                                        <p:cTn id="8" dur="200" decel="50000" autoRev="1" fill="hold">
                                          <p:stCondLst>
                                            <p:cond delay="600"/>
                                          </p:stCondLst>
                                        </p:cTn>
                                        <p:tgtEl>
                                          <p:spTgt spid="2">
                                            <p:txEl>
                                              <p:pRg st="0" end="0"/>
                                            </p:txEl>
                                          </p:spTgt>
                                        </p:tgtEl>
                                        <p:attrNameLst>
                                          <p:attrName>xshear</p:attrName>
                                        </p:attrNameLst>
                                      </p:cBhvr>
                                    </p:anim>
                                    <p:animScale>
                                      <p:cBhvr>
                                        <p:cTn id="9" dur="200" decel="100000" autoRev="1" fill="hold">
                                          <p:stCondLst>
                                            <p:cond delay="600"/>
                                          </p:stCondLst>
                                        </p:cTn>
                                        <p:tgtEl>
                                          <p:spTgt spid="2">
                                            <p:txEl>
                                              <p:pRg st="0" end="0"/>
                                            </p:txEl>
                                          </p:spTgt>
                                        </p:tgtEl>
                                      </p:cBhvr>
                                      <p:from x="100000" y="100000"/>
                                      <p:to x="80000" y="100000"/>
                                    </p:animScale>
                                    <p:anim by="(#ppt_h/3+#ppt_w*0.1)" calcmode="lin" valueType="num">
                                      <p:cBhvr additive="sum">
                                        <p:cTn id="10" dur="200" decel="100000" autoRev="1" fill="hold">
                                          <p:stCondLst>
                                            <p:cond delay="600"/>
                                          </p:stCondLst>
                                        </p:cTn>
                                        <p:tgtEl>
                                          <p:spTgt spid="2">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2">
                                            <p:txEl>
                                              <p:pRg st="1" end="1"/>
                                            </p:txEl>
                                          </p:spTgt>
                                        </p:tgtEl>
                                        <p:attrNameLst>
                                          <p:attrName>ppt_x</p:attrName>
                                        </p:attrNameLst>
                                      </p:cBhvr>
                                    </p:anim>
                                    <p:anim from="0" to="-1.0" calcmode="lin" valueType="num">
                                      <p:cBhvr>
                                        <p:cTn id="16" dur="200" decel="50000" autoRev="1" fill="hold">
                                          <p:stCondLst>
                                            <p:cond delay="600"/>
                                          </p:stCondLst>
                                        </p:cTn>
                                        <p:tgtEl>
                                          <p:spTgt spid="2">
                                            <p:txEl>
                                              <p:pRg st="1" end="1"/>
                                            </p:txEl>
                                          </p:spTgt>
                                        </p:tgtEl>
                                        <p:attrNameLst>
                                          <p:attrName>xshear</p:attrName>
                                        </p:attrNameLst>
                                      </p:cBhvr>
                                    </p:anim>
                                    <p:animScale>
                                      <p:cBhvr>
                                        <p:cTn id="17" dur="200" decel="100000" autoRev="1" fill="hold">
                                          <p:stCondLst>
                                            <p:cond delay="600"/>
                                          </p:stCondLst>
                                        </p:cTn>
                                        <p:tgtEl>
                                          <p:spTgt spid="2">
                                            <p:txEl>
                                              <p:pRg st="1" end="1"/>
                                            </p:txEl>
                                          </p:spTgt>
                                        </p:tgtEl>
                                      </p:cBhvr>
                                      <p:from x="100000" y="100000"/>
                                      <p:to x="80000" y="100000"/>
                                    </p:animScale>
                                    <p:anim by="(#ppt_h/3+#ppt_w*0.1)" calcmode="lin" valueType="num">
                                      <p:cBhvr additive="sum">
                                        <p:cTn id="18" dur="200" decel="100000" autoRev="1" fill="hold">
                                          <p:stCondLst>
                                            <p:cond delay="600"/>
                                          </p:stCondLst>
                                        </p:cTn>
                                        <p:tgtEl>
                                          <p:spTgt spid="2">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2">
                                            <p:txEl>
                                              <p:pRg st="2" end="2"/>
                                            </p:txEl>
                                          </p:spTgt>
                                        </p:tgtEl>
                                        <p:attrNameLst>
                                          <p:attrName>ppt_x</p:attrName>
                                        </p:attrNameLst>
                                      </p:cBhvr>
                                    </p:anim>
                                    <p:anim from="0" to="-1.0" calcmode="lin" valueType="num">
                                      <p:cBhvr>
                                        <p:cTn id="24" dur="200" decel="50000" autoRev="1" fill="hold">
                                          <p:stCondLst>
                                            <p:cond delay="600"/>
                                          </p:stCondLst>
                                        </p:cTn>
                                        <p:tgtEl>
                                          <p:spTgt spid="2">
                                            <p:txEl>
                                              <p:pRg st="2" end="2"/>
                                            </p:txEl>
                                          </p:spTgt>
                                        </p:tgtEl>
                                        <p:attrNameLst>
                                          <p:attrName>xshear</p:attrName>
                                        </p:attrNameLst>
                                      </p:cBhvr>
                                    </p:anim>
                                    <p:animScale>
                                      <p:cBhvr>
                                        <p:cTn id="25" dur="200" decel="100000" autoRev="1" fill="hold">
                                          <p:stCondLst>
                                            <p:cond delay="600"/>
                                          </p:stCondLst>
                                        </p:cTn>
                                        <p:tgtEl>
                                          <p:spTgt spid="2">
                                            <p:txEl>
                                              <p:pRg st="2" end="2"/>
                                            </p:txEl>
                                          </p:spTgt>
                                        </p:tgtEl>
                                      </p:cBhvr>
                                      <p:from x="100000" y="100000"/>
                                      <p:to x="80000" y="100000"/>
                                    </p:animScale>
                                    <p:anim by="(#ppt_h/3+#ppt_w*0.1)" calcmode="lin" valueType="num">
                                      <p:cBhvr additive="sum">
                                        <p:cTn id="26" dur="200" decel="100000" autoRev="1" fill="hold">
                                          <p:stCondLst>
                                            <p:cond delay="600"/>
                                          </p:stCondLst>
                                        </p:cTn>
                                        <p:tgtEl>
                                          <p:spTgt spid="2">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2">
                                            <p:txEl>
                                              <p:pRg st="3" end="3"/>
                                            </p:txEl>
                                          </p:spTgt>
                                        </p:tgtEl>
                                        <p:attrNameLst>
                                          <p:attrName>ppt_x</p:attrName>
                                        </p:attrNameLst>
                                      </p:cBhvr>
                                    </p:anim>
                                    <p:anim from="0" to="-1.0" calcmode="lin" valueType="num">
                                      <p:cBhvr>
                                        <p:cTn id="32" dur="200" decel="50000" autoRev="1" fill="hold">
                                          <p:stCondLst>
                                            <p:cond delay="600"/>
                                          </p:stCondLst>
                                        </p:cTn>
                                        <p:tgtEl>
                                          <p:spTgt spid="2">
                                            <p:txEl>
                                              <p:pRg st="3" end="3"/>
                                            </p:txEl>
                                          </p:spTgt>
                                        </p:tgtEl>
                                        <p:attrNameLst>
                                          <p:attrName>xshear</p:attrName>
                                        </p:attrNameLst>
                                      </p:cBhvr>
                                    </p:anim>
                                    <p:animScale>
                                      <p:cBhvr>
                                        <p:cTn id="33" dur="200" decel="100000" autoRev="1" fill="hold">
                                          <p:stCondLst>
                                            <p:cond delay="600"/>
                                          </p:stCondLst>
                                        </p:cTn>
                                        <p:tgtEl>
                                          <p:spTgt spid="2">
                                            <p:txEl>
                                              <p:pRg st="3" end="3"/>
                                            </p:txEl>
                                          </p:spTgt>
                                        </p:tgtEl>
                                      </p:cBhvr>
                                      <p:from x="100000" y="100000"/>
                                      <p:to x="80000" y="100000"/>
                                    </p:animScale>
                                    <p:anim by="(#ppt_h/3+#ppt_w*0.1)" calcmode="lin" valueType="num">
                                      <p:cBhvr additive="sum">
                                        <p:cTn id="34" dur="200" decel="100000" autoRev="1" fill="hold">
                                          <p:stCondLst>
                                            <p:cond delay="600"/>
                                          </p:stCondLst>
                                        </p:cTn>
                                        <p:tgtEl>
                                          <p:spTgt spid="2">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2">
                                            <p:txEl>
                                              <p:pRg st="4" end="4"/>
                                            </p:txEl>
                                          </p:spTgt>
                                        </p:tgtEl>
                                        <p:attrNameLst>
                                          <p:attrName>ppt_x</p:attrName>
                                        </p:attrNameLst>
                                      </p:cBhvr>
                                    </p:anim>
                                    <p:anim from="0" to="-1.0" calcmode="lin" valueType="num">
                                      <p:cBhvr>
                                        <p:cTn id="40" dur="200" decel="50000" autoRev="1" fill="hold">
                                          <p:stCondLst>
                                            <p:cond delay="600"/>
                                          </p:stCondLst>
                                        </p:cTn>
                                        <p:tgtEl>
                                          <p:spTgt spid="2">
                                            <p:txEl>
                                              <p:pRg st="4" end="4"/>
                                            </p:txEl>
                                          </p:spTgt>
                                        </p:tgtEl>
                                        <p:attrNameLst>
                                          <p:attrName>xshear</p:attrName>
                                        </p:attrNameLst>
                                      </p:cBhvr>
                                    </p:anim>
                                    <p:animScale>
                                      <p:cBhvr>
                                        <p:cTn id="41" dur="200" decel="100000" autoRev="1" fill="hold">
                                          <p:stCondLst>
                                            <p:cond delay="600"/>
                                          </p:stCondLst>
                                        </p:cTn>
                                        <p:tgtEl>
                                          <p:spTgt spid="2">
                                            <p:txEl>
                                              <p:pRg st="4" end="4"/>
                                            </p:txEl>
                                          </p:spTgt>
                                        </p:tgtEl>
                                      </p:cBhvr>
                                      <p:from x="100000" y="100000"/>
                                      <p:to x="80000" y="100000"/>
                                    </p:animScale>
                                    <p:anim by="(#ppt_h/3+#ppt_w*0.1)" calcmode="lin" valueType="num">
                                      <p:cBhvr additive="sum">
                                        <p:cTn id="42" dur="200" decel="100000" autoRev="1" fill="hold">
                                          <p:stCondLst>
                                            <p:cond delay="600"/>
                                          </p:stCondLst>
                                        </p:cTn>
                                        <p:tgtEl>
                                          <p:spTgt spid="2">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2">
                                            <p:txEl>
                                              <p:pRg st="5" end="5"/>
                                            </p:txEl>
                                          </p:spTgt>
                                        </p:tgtEl>
                                        <p:attrNameLst>
                                          <p:attrName>ppt_x</p:attrName>
                                        </p:attrNameLst>
                                      </p:cBhvr>
                                    </p:anim>
                                    <p:anim from="0" to="-1.0" calcmode="lin" valueType="num">
                                      <p:cBhvr>
                                        <p:cTn id="48" dur="200" decel="50000" autoRev="1" fill="hold">
                                          <p:stCondLst>
                                            <p:cond delay="600"/>
                                          </p:stCondLst>
                                        </p:cTn>
                                        <p:tgtEl>
                                          <p:spTgt spid="2">
                                            <p:txEl>
                                              <p:pRg st="5" end="5"/>
                                            </p:txEl>
                                          </p:spTgt>
                                        </p:tgtEl>
                                        <p:attrNameLst>
                                          <p:attrName>xshear</p:attrName>
                                        </p:attrNameLst>
                                      </p:cBhvr>
                                    </p:anim>
                                    <p:animScale>
                                      <p:cBhvr>
                                        <p:cTn id="49" dur="200" decel="100000" autoRev="1" fill="hold">
                                          <p:stCondLst>
                                            <p:cond delay="600"/>
                                          </p:stCondLst>
                                        </p:cTn>
                                        <p:tgtEl>
                                          <p:spTgt spid="2">
                                            <p:txEl>
                                              <p:pRg st="5" end="5"/>
                                            </p:txEl>
                                          </p:spTgt>
                                        </p:tgtEl>
                                      </p:cBhvr>
                                      <p:from x="100000" y="100000"/>
                                      <p:to x="80000" y="100000"/>
                                    </p:animScale>
                                    <p:anim by="(#ppt_h/3+#ppt_w*0.1)" calcmode="lin" valueType="num">
                                      <p:cBhvr additive="sum">
                                        <p:cTn id="50" dur="200" decel="100000" autoRev="1" fill="hold">
                                          <p:stCondLst>
                                            <p:cond delay="600"/>
                                          </p:stCondLst>
                                        </p:cTn>
                                        <p:tgtEl>
                                          <p:spTgt spid="2">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2">
                                            <p:txEl>
                                              <p:pRg st="6" end="6"/>
                                            </p:txEl>
                                          </p:spTgt>
                                        </p:tgtEl>
                                        <p:attrNameLst>
                                          <p:attrName>ppt_x</p:attrName>
                                        </p:attrNameLst>
                                      </p:cBhvr>
                                    </p:anim>
                                    <p:anim from="0" to="-1.0" calcmode="lin" valueType="num">
                                      <p:cBhvr>
                                        <p:cTn id="56" dur="200" decel="50000" autoRev="1" fill="hold">
                                          <p:stCondLst>
                                            <p:cond delay="600"/>
                                          </p:stCondLst>
                                        </p:cTn>
                                        <p:tgtEl>
                                          <p:spTgt spid="2">
                                            <p:txEl>
                                              <p:pRg st="6" end="6"/>
                                            </p:txEl>
                                          </p:spTgt>
                                        </p:tgtEl>
                                        <p:attrNameLst>
                                          <p:attrName>xshear</p:attrName>
                                        </p:attrNameLst>
                                      </p:cBhvr>
                                    </p:anim>
                                    <p:animScale>
                                      <p:cBhvr>
                                        <p:cTn id="57" dur="200" decel="100000" autoRev="1" fill="hold">
                                          <p:stCondLst>
                                            <p:cond delay="600"/>
                                          </p:stCondLst>
                                        </p:cTn>
                                        <p:tgtEl>
                                          <p:spTgt spid="2">
                                            <p:txEl>
                                              <p:pRg st="6" end="6"/>
                                            </p:txEl>
                                          </p:spTgt>
                                        </p:tgtEl>
                                      </p:cBhvr>
                                      <p:from x="100000" y="100000"/>
                                      <p:to x="80000" y="100000"/>
                                    </p:animScale>
                                    <p:anim by="(#ppt_h/3+#ppt_w*0.1)" calcmode="lin" valueType="num">
                                      <p:cBhvr additive="sum">
                                        <p:cTn id="58" dur="200" decel="100000" autoRev="1" fill="hold">
                                          <p:stCondLst>
                                            <p:cond delay="600"/>
                                          </p:stCondLst>
                                        </p:cTn>
                                        <p:tgtEl>
                                          <p:spTgt spid="2">
                                            <p:txEl>
                                              <p:pRg st="6" end="6"/>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2">
                                            <p:txEl>
                                              <p:pRg st="7" end="7"/>
                                            </p:txEl>
                                          </p:spTgt>
                                        </p:tgtEl>
                                        <p:attrNameLst>
                                          <p:attrName>style.visibility</p:attrName>
                                        </p:attrNameLst>
                                      </p:cBhvr>
                                      <p:to>
                                        <p:strVal val="visible"/>
                                      </p:to>
                                    </p:set>
                                    <p:anim from="(-#ppt_w/2)" to="(#ppt_x)" calcmode="lin" valueType="num">
                                      <p:cBhvr>
                                        <p:cTn id="63" dur="600" fill="hold">
                                          <p:stCondLst>
                                            <p:cond delay="0"/>
                                          </p:stCondLst>
                                        </p:cTn>
                                        <p:tgtEl>
                                          <p:spTgt spid="2">
                                            <p:txEl>
                                              <p:pRg st="7" end="7"/>
                                            </p:txEl>
                                          </p:spTgt>
                                        </p:tgtEl>
                                        <p:attrNameLst>
                                          <p:attrName>ppt_x</p:attrName>
                                        </p:attrNameLst>
                                      </p:cBhvr>
                                    </p:anim>
                                    <p:anim from="0" to="-1.0" calcmode="lin" valueType="num">
                                      <p:cBhvr>
                                        <p:cTn id="64" dur="200" decel="50000" autoRev="1" fill="hold">
                                          <p:stCondLst>
                                            <p:cond delay="600"/>
                                          </p:stCondLst>
                                        </p:cTn>
                                        <p:tgtEl>
                                          <p:spTgt spid="2">
                                            <p:txEl>
                                              <p:pRg st="7" end="7"/>
                                            </p:txEl>
                                          </p:spTgt>
                                        </p:tgtEl>
                                        <p:attrNameLst>
                                          <p:attrName>xshear</p:attrName>
                                        </p:attrNameLst>
                                      </p:cBhvr>
                                    </p:anim>
                                    <p:animScale>
                                      <p:cBhvr>
                                        <p:cTn id="65" dur="200" decel="100000" autoRev="1" fill="hold">
                                          <p:stCondLst>
                                            <p:cond delay="600"/>
                                          </p:stCondLst>
                                        </p:cTn>
                                        <p:tgtEl>
                                          <p:spTgt spid="2">
                                            <p:txEl>
                                              <p:pRg st="7" end="7"/>
                                            </p:txEl>
                                          </p:spTgt>
                                        </p:tgtEl>
                                      </p:cBhvr>
                                      <p:from x="100000" y="100000"/>
                                      <p:to x="80000" y="100000"/>
                                    </p:animScale>
                                    <p:anim by="(#ppt_h/3+#ppt_w*0.1)" calcmode="lin" valueType="num">
                                      <p:cBhvr additive="sum">
                                        <p:cTn id="66" dur="200" decel="100000" autoRev="1" fill="hold">
                                          <p:stCondLst>
                                            <p:cond delay="600"/>
                                          </p:stCondLst>
                                        </p:cTn>
                                        <p:tgtEl>
                                          <p:spTgt spid="2">
                                            <p:txEl>
                                              <p:pRg st="7" end="7"/>
                                            </p:txEl>
                                          </p:spTgt>
                                        </p:tgtEl>
                                        <p:attrNameLst>
                                          <p:attrName>ppt_x</p:attrName>
                                        </p:attrNameLst>
                                      </p:cBhvr>
                                    </p:anim>
                                  </p:childTnLst>
                                </p:cTn>
                              </p:par>
                            </p:childTnLst>
                          </p:cTn>
                        </p:par>
                      </p:childTnLst>
                    </p:cTn>
                  </p:par>
                  <p:par>
                    <p:cTn id="67" fill="hold">
                      <p:stCondLst>
                        <p:cond delay="indefinite"/>
                      </p:stCondLst>
                      <p:childTnLst>
                        <p:par>
                          <p:cTn id="68" fill="hold">
                            <p:stCondLst>
                              <p:cond delay="0"/>
                            </p:stCondLst>
                            <p:childTnLst>
                              <p:par>
                                <p:cTn id="69" presetID="34" presetClass="entr" presetSubtype="0" fill="hold" grpId="0" nodeType="clickEffect">
                                  <p:stCondLst>
                                    <p:cond delay="0"/>
                                  </p:stCondLst>
                                  <p:childTnLst>
                                    <p:set>
                                      <p:cBhvr>
                                        <p:cTn id="70" dur="1" fill="hold">
                                          <p:stCondLst>
                                            <p:cond delay="0"/>
                                          </p:stCondLst>
                                        </p:cTn>
                                        <p:tgtEl>
                                          <p:spTgt spid="2">
                                            <p:txEl>
                                              <p:pRg st="8" end="8"/>
                                            </p:txEl>
                                          </p:spTgt>
                                        </p:tgtEl>
                                        <p:attrNameLst>
                                          <p:attrName>style.visibility</p:attrName>
                                        </p:attrNameLst>
                                      </p:cBhvr>
                                      <p:to>
                                        <p:strVal val="visible"/>
                                      </p:to>
                                    </p:set>
                                    <p:anim from="(-#ppt_w/2)" to="(#ppt_x)" calcmode="lin" valueType="num">
                                      <p:cBhvr>
                                        <p:cTn id="71" dur="600" fill="hold">
                                          <p:stCondLst>
                                            <p:cond delay="0"/>
                                          </p:stCondLst>
                                        </p:cTn>
                                        <p:tgtEl>
                                          <p:spTgt spid="2">
                                            <p:txEl>
                                              <p:pRg st="8" end="8"/>
                                            </p:txEl>
                                          </p:spTgt>
                                        </p:tgtEl>
                                        <p:attrNameLst>
                                          <p:attrName>ppt_x</p:attrName>
                                        </p:attrNameLst>
                                      </p:cBhvr>
                                    </p:anim>
                                    <p:anim from="0" to="-1.0" calcmode="lin" valueType="num">
                                      <p:cBhvr>
                                        <p:cTn id="72" dur="200" decel="50000" autoRev="1" fill="hold">
                                          <p:stCondLst>
                                            <p:cond delay="600"/>
                                          </p:stCondLst>
                                        </p:cTn>
                                        <p:tgtEl>
                                          <p:spTgt spid="2">
                                            <p:txEl>
                                              <p:pRg st="8" end="8"/>
                                            </p:txEl>
                                          </p:spTgt>
                                        </p:tgtEl>
                                        <p:attrNameLst>
                                          <p:attrName>xshear</p:attrName>
                                        </p:attrNameLst>
                                      </p:cBhvr>
                                    </p:anim>
                                    <p:animScale>
                                      <p:cBhvr>
                                        <p:cTn id="73" dur="200" decel="100000" autoRev="1" fill="hold">
                                          <p:stCondLst>
                                            <p:cond delay="600"/>
                                          </p:stCondLst>
                                        </p:cTn>
                                        <p:tgtEl>
                                          <p:spTgt spid="2">
                                            <p:txEl>
                                              <p:pRg st="8" end="8"/>
                                            </p:txEl>
                                          </p:spTgt>
                                        </p:tgtEl>
                                      </p:cBhvr>
                                      <p:from x="100000" y="100000"/>
                                      <p:to x="80000" y="100000"/>
                                    </p:animScale>
                                    <p:anim by="(#ppt_h/3+#ppt_w*0.1)" calcmode="lin" valueType="num">
                                      <p:cBhvr additive="sum">
                                        <p:cTn id="74" dur="200" decel="100000" autoRev="1" fill="hold">
                                          <p:stCondLst>
                                            <p:cond delay="600"/>
                                          </p:stCondLst>
                                        </p:cTn>
                                        <p:tgtEl>
                                          <p:spTgt spid="2">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15400" cy="6186309"/>
          </a:xfrm>
          <a:prstGeom prst="rect">
            <a:avLst/>
          </a:prstGeom>
          <a:noFill/>
        </p:spPr>
        <p:txBody>
          <a:bodyPr wrap="square" rtlCol="0">
            <a:spAutoFit/>
          </a:bodyPr>
          <a:lstStyle/>
          <a:p>
            <a:pPr algn="ctr"/>
            <a:r>
              <a:rPr lang="en-US" sz="4400" dirty="0" smtClean="0">
                <a:effectLst>
                  <a:outerShdw blurRad="38100" dist="38100" dir="2700000" algn="tl">
                    <a:srgbClr val="000000">
                      <a:alpha val="43137"/>
                    </a:srgbClr>
                  </a:outerShdw>
                </a:effectLst>
              </a:rPr>
              <a:t>Famous Greek Literary Figures:</a:t>
            </a:r>
          </a:p>
          <a:p>
            <a:r>
              <a:rPr lang="en-US" sz="3200" dirty="0" smtClean="0">
                <a:effectLst>
                  <a:outerShdw blurRad="38100" dist="38100" dir="2700000" algn="tl">
                    <a:srgbClr val="000000">
                      <a:alpha val="43137"/>
                    </a:srgbClr>
                  </a:outerShdw>
                </a:effectLst>
              </a:rPr>
              <a:t>Aeschylus:</a:t>
            </a:r>
          </a:p>
          <a:p>
            <a:r>
              <a:rPr lang="en-US" sz="3200" dirty="0" smtClean="0">
                <a:effectLst>
                  <a:outerShdw blurRad="38100" dist="38100" dir="2700000" algn="tl">
                    <a:srgbClr val="000000">
                      <a:alpha val="43137"/>
                    </a:srgbClr>
                  </a:outerShdw>
                </a:effectLst>
              </a:rPr>
              <a:t>  525-426 BCE</a:t>
            </a:r>
          </a:p>
          <a:p>
            <a:r>
              <a:rPr lang="en-US" sz="3200" dirty="0" smtClean="0">
                <a:effectLst>
                  <a:outerShdw blurRad="38100" dist="38100" dir="2700000" algn="tl">
                    <a:srgbClr val="000000">
                      <a:alpha val="43137"/>
                    </a:srgbClr>
                  </a:outerShdw>
                </a:effectLst>
              </a:rPr>
              <a:t>Aesop: </a:t>
            </a:r>
          </a:p>
          <a:p>
            <a:r>
              <a:rPr lang="en-US" sz="3200" dirty="0" smtClean="0">
                <a:effectLst>
                  <a:outerShdw blurRad="38100" dist="38100" dir="2700000" algn="tl">
                    <a:srgbClr val="000000">
                      <a:alpha val="43137"/>
                    </a:srgbClr>
                  </a:outerShdw>
                </a:effectLst>
              </a:rPr>
              <a:t> 6</a:t>
            </a:r>
            <a:r>
              <a:rPr lang="en-US" sz="3200" baseline="30000" dirty="0" smtClean="0">
                <a:effectLst>
                  <a:outerShdw blurRad="38100" dist="38100" dir="2700000" algn="tl">
                    <a:srgbClr val="000000">
                      <a:alpha val="43137"/>
                    </a:srgbClr>
                  </a:outerShdw>
                </a:effectLst>
              </a:rPr>
              <a:t>th</a:t>
            </a:r>
            <a:r>
              <a:rPr lang="en-US" sz="3200" dirty="0" smtClean="0">
                <a:effectLst>
                  <a:outerShdw blurRad="38100" dist="38100" dir="2700000" algn="tl">
                    <a:srgbClr val="000000">
                      <a:alpha val="43137"/>
                    </a:srgbClr>
                  </a:outerShdw>
                </a:effectLst>
              </a:rPr>
              <a:t> Century BCE</a:t>
            </a:r>
          </a:p>
          <a:p>
            <a:r>
              <a:rPr lang="en-US" sz="3200" dirty="0" smtClean="0">
                <a:effectLst>
                  <a:outerShdw blurRad="38100" dist="38100" dir="2700000" algn="tl">
                    <a:srgbClr val="000000">
                      <a:alpha val="43137"/>
                    </a:srgbClr>
                  </a:outerShdw>
                </a:effectLst>
              </a:rPr>
              <a:t>Aristophanes: </a:t>
            </a:r>
          </a:p>
          <a:p>
            <a:r>
              <a:rPr lang="en-US" sz="3200" dirty="0" smtClean="0">
                <a:effectLst>
                  <a:outerShdw blurRad="38100" dist="38100" dir="2700000" algn="tl">
                    <a:srgbClr val="000000">
                      <a:alpha val="43137"/>
                    </a:srgbClr>
                  </a:outerShdw>
                </a:effectLst>
              </a:rPr>
              <a:t>  287-212 BCE </a:t>
            </a:r>
          </a:p>
          <a:p>
            <a:r>
              <a:rPr lang="en-US" sz="3200" dirty="0" smtClean="0">
                <a:effectLst>
                  <a:outerShdw blurRad="38100" dist="38100" dir="2700000" algn="tl">
                    <a:srgbClr val="000000">
                      <a:alpha val="43137"/>
                    </a:srgbClr>
                  </a:outerShdw>
                </a:effectLst>
              </a:rPr>
              <a:t>Euripides:</a:t>
            </a:r>
          </a:p>
          <a:p>
            <a:r>
              <a:rPr lang="en-US" sz="3200" dirty="0" smtClean="0">
                <a:effectLst>
                  <a:outerShdw blurRad="38100" dist="38100" dir="2700000" algn="tl">
                    <a:srgbClr val="000000">
                      <a:alpha val="43137"/>
                    </a:srgbClr>
                  </a:outerShdw>
                </a:effectLst>
              </a:rPr>
              <a:t>    480-406 BCE </a:t>
            </a:r>
          </a:p>
          <a:p>
            <a:r>
              <a:rPr lang="en-US" sz="3200" dirty="0" err="1" smtClean="0">
                <a:effectLst>
                  <a:outerShdw blurRad="38100" dist="38100" dir="2700000" algn="tl">
                    <a:srgbClr val="000000">
                      <a:alpha val="43137"/>
                    </a:srgbClr>
                  </a:outerShdw>
                </a:effectLst>
              </a:rPr>
              <a:t>Sapho</a:t>
            </a:r>
            <a:r>
              <a:rPr lang="en-US" sz="3200" dirty="0" smtClean="0">
                <a:effectLst>
                  <a:outerShdw blurRad="38100" dist="38100" dir="2700000" algn="tl">
                    <a:srgbClr val="000000">
                      <a:alpha val="43137"/>
                    </a:srgbClr>
                  </a:outerShdw>
                </a:effectLst>
              </a:rPr>
              <a:t>: </a:t>
            </a:r>
          </a:p>
          <a:p>
            <a:r>
              <a:rPr lang="en-US" sz="3200" dirty="0" smtClean="0">
                <a:effectLst>
                  <a:outerShdw blurRad="38100" dist="38100" dir="2700000" algn="tl">
                    <a:srgbClr val="000000">
                      <a:alpha val="43137"/>
                    </a:srgbClr>
                  </a:outerShdw>
                </a:effectLst>
              </a:rPr>
              <a:t>6</a:t>
            </a:r>
            <a:r>
              <a:rPr lang="en-US" sz="3200" baseline="30000" dirty="0" smtClean="0">
                <a:effectLst>
                  <a:outerShdw blurRad="38100" dist="38100" dir="2700000" algn="tl">
                    <a:srgbClr val="000000">
                      <a:alpha val="43137"/>
                    </a:srgbClr>
                  </a:outerShdw>
                </a:effectLst>
              </a:rPr>
              <a:t>th</a:t>
            </a:r>
            <a:r>
              <a:rPr lang="en-US" sz="3200" dirty="0" smtClean="0">
                <a:effectLst>
                  <a:outerShdw blurRad="38100" dist="38100" dir="2700000" algn="tl">
                    <a:srgbClr val="000000">
                      <a:alpha val="43137"/>
                    </a:srgbClr>
                  </a:outerShdw>
                </a:effectLst>
              </a:rPr>
              <a:t> Century BCE</a:t>
            </a:r>
          </a:p>
          <a:p>
            <a:r>
              <a:rPr lang="en-US" sz="3200" dirty="0" smtClean="0">
                <a:effectLst>
                  <a:outerShdw blurRad="38100" dist="38100" dir="2700000" algn="tl">
                    <a:srgbClr val="000000">
                      <a:alpha val="43137"/>
                    </a:srgbClr>
                  </a:outerShdw>
                </a:effectLst>
              </a:rPr>
              <a:t>Sophocles: 496-406 BCE</a:t>
            </a:r>
          </a:p>
        </p:txBody>
      </p:sp>
      <p:pic>
        <p:nvPicPr>
          <p:cNvPr id="6146" name="Picture 2" descr="http://cache2.allpostersimages.com/LRG/26/2613/THRVD00Z.jpg"/>
          <p:cNvPicPr>
            <a:picLocks noChangeAspect="1" noChangeArrowheads="1"/>
          </p:cNvPicPr>
          <p:nvPr/>
        </p:nvPicPr>
        <p:blipFill>
          <a:blip r:embed="rId3" cstate="print"/>
          <a:srcRect/>
          <a:stretch>
            <a:fillRect/>
          </a:stretch>
        </p:blipFill>
        <p:spPr bwMode="auto">
          <a:xfrm>
            <a:off x="3048000" y="990600"/>
            <a:ext cx="5892800" cy="4419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decel="50000" fill="hold">
                                          <p:stCondLst>
                                            <p:cond delay="0"/>
                                          </p:stCondLst>
                                        </p:cTn>
                                        <p:tgtEl>
                                          <p:spTgt spid="614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14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146"/>
                                        </p:tgtEl>
                                        <p:attrNameLst>
                                          <p:attrName>ppt_w</p:attrName>
                                        </p:attrNameLst>
                                      </p:cBhvr>
                                      <p:tavLst>
                                        <p:tav tm="0">
                                          <p:val>
                                            <p:strVal val="#ppt_w*.05"/>
                                          </p:val>
                                        </p:tav>
                                        <p:tav tm="100000">
                                          <p:val>
                                            <p:strVal val="#ppt_w"/>
                                          </p:val>
                                        </p:tav>
                                      </p:tavLst>
                                    </p:anim>
                                    <p:anim calcmode="lin" valueType="num">
                                      <p:cBhvr>
                                        <p:cTn id="10" dur="1000" fill="hold"/>
                                        <p:tgtEl>
                                          <p:spTgt spid="614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14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14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14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146"/>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990600"/>
            <a:ext cx="5715000" cy="3046988"/>
          </a:xfrm>
          <a:prstGeom prst="rect">
            <a:avLst/>
          </a:prstGeom>
          <a:noFill/>
        </p:spPr>
        <p:txBody>
          <a:bodyPr wrap="square" rtlCol="0">
            <a:spAutoFit/>
          </a:bodyPr>
          <a:lstStyle/>
          <a:p>
            <a:pPr algn="ctr"/>
            <a:r>
              <a:rPr lang="en-US" sz="9600" dirty="0" smtClean="0">
                <a:effectLst>
                  <a:outerShdw blurRad="38100" dist="38100" dir="2700000" algn="tl">
                    <a:srgbClr val="000000">
                      <a:alpha val="43137"/>
                    </a:srgbClr>
                  </a:outerShdw>
                </a:effectLst>
              </a:rPr>
              <a:t>On to the Vessels</a:t>
            </a:r>
            <a:endParaRPr lang="en-US" sz="9600" dirty="0"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0"/>
            <a:ext cx="8053358" cy="6986528"/>
          </a:xfrm>
          <a:prstGeom prst="rect">
            <a:avLst/>
          </a:prstGeom>
          <a:noFill/>
        </p:spPr>
        <p:txBody>
          <a:bodyPr wrap="none" rtlCol="0">
            <a:spAutoFit/>
          </a:bodyPr>
          <a:lstStyle/>
          <a:p>
            <a:r>
              <a:rPr lang="en-US" sz="3200" b="1" dirty="0" smtClean="0">
                <a:effectLst>
                  <a:outerShdw blurRad="38100" dist="38100" dir="2700000" algn="tl">
                    <a:srgbClr val="000000">
                      <a:alpha val="43137"/>
                    </a:srgbClr>
                  </a:outerShdw>
                </a:effectLst>
              </a:rPr>
              <a:t>History: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Beginnings of Western Civilization</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Greeks called themselves Hellenes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Ethnicity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800 BCE Homer’s </a:t>
            </a:r>
            <a:r>
              <a:rPr lang="en-US" sz="2800" i="1" dirty="0" smtClean="0">
                <a:effectLst>
                  <a:outerShdw blurRad="38100" dist="38100" dir="2700000" algn="tl">
                    <a:srgbClr val="000000">
                      <a:alpha val="43137"/>
                    </a:srgbClr>
                  </a:outerShdw>
                </a:effectLst>
                <a:latin typeface="Maiandra GD" pitchFamily="34" charset="0"/>
              </a:rPr>
              <a:t>The Iliad </a:t>
            </a:r>
            <a:r>
              <a:rPr lang="en-US" sz="2800" dirty="0" smtClean="0">
                <a:effectLst>
                  <a:outerShdw blurRad="38100" dist="38100" dir="2700000" algn="tl">
                    <a:srgbClr val="000000">
                      <a:alpha val="43137"/>
                    </a:srgbClr>
                  </a:outerShdw>
                </a:effectLst>
                <a:latin typeface="Maiandra GD" pitchFamily="34" charset="0"/>
              </a:rPr>
              <a:t>and </a:t>
            </a:r>
            <a:r>
              <a:rPr lang="en-US" sz="2800" i="1" dirty="0" smtClean="0">
                <a:effectLst>
                  <a:outerShdw blurRad="38100" dist="38100" dir="2700000" algn="tl">
                    <a:srgbClr val="000000">
                      <a:alpha val="43137"/>
                    </a:srgbClr>
                  </a:outerShdw>
                </a:effectLst>
                <a:latin typeface="Maiandra GD" pitchFamily="34" charset="0"/>
              </a:rPr>
              <a:t>The Odyssey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Independent </a:t>
            </a:r>
            <a:r>
              <a:rPr lang="en-US" sz="2800" i="1" dirty="0" smtClean="0">
                <a:effectLst>
                  <a:outerShdw blurRad="38100" dist="38100" dir="2700000" algn="tl">
                    <a:srgbClr val="000000">
                      <a:alpha val="43137"/>
                    </a:srgbClr>
                  </a:outerShdw>
                </a:effectLst>
                <a:latin typeface="Maiandra GD" pitchFamily="34" charset="0"/>
              </a:rPr>
              <a:t> Polis </a:t>
            </a:r>
            <a:r>
              <a:rPr lang="en-US" sz="2800" dirty="0" smtClean="0">
                <a:effectLst>
                  <a:outerShdw blurRad="38100" dist="38100" dir="2700000" algn="tl">
                    <a:srgbClr val="000000">
                      <a:alpha val="43137"/>
                    </a:srgbClr>
                  </a:outerShdw>
                </a:effectLst>
                <a:latin typeface="Maiandra GD" pitchFamily="34" charset="0"/>
              </a:rPr>
              <a:t>(City States)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 776 BCE first Olympic Games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Prosperous  trade based economy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490 BCE Persians invaded Greece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480 BCE Persians sacked Athens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479 BCE Greeks defeated the Persians</a:t>
            </a:r>
          </a:p>
          <a:p>
            <a:pPr>
              <a:buFont typeface="Wingdings" pitchFamily="2" charset="2"/>
              <a:buChar char="Ø"/>
            </a:pPr>
            <a:r>
              <a:rPr lang="en-US" sz="2800" dirty="0" err="1" smtClean="0">
                <a:effectLst>
                  <a:outerShdw blurRad="38100" dist="38100" dir="2700000" algn="tl">
                    <a:srgbClr val="000000">
                      <a:alpha val="43137"/>
                    </a:srgbClr>
                  </a:outerShdw>
                </a:effectLst>
                <a:latin typeface="Maiandra GD" pitchFamily="34" charset="0"/>
              </a:rPr>
              <a:t>Delian</a:t>
            </a:r>
            <a:r>
              <a:rPr lang="en-US" sz="2800" dirty="0" smtClean="0">
                <a:effectLst>
                  <a:outerShdw blurRad="38100" dist="38100" dir="2700000" algn="tl">
                    <a:srgbClr val="000000">
                      <a:alpha val="43137"/>
                    </a:srgbClr>
                  </a:outerShdw>
                </a:effectLst>
                <a:latin typeface="Maiandra GD" pitchFamily="34" charset="0"/>
              </a:rPr>
              <a:t> League 478</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During the next 30 years Athens continued to </a:t>
            </a:r>
          </a:p>
          <a:p>
            <a:r>
              <a:rPr lang="en-US" sz="2800" dirty="0" smtClean="0">
                <a:effectLst>
                  <a:outerShdw blurRad="38100" dist="38100" dir="2700000" algn="tl">
                    <a:srgbClr val="000000">
                      <a:alpha val="43137"/>
                    </a:srgbClr>
                  </a:outerShdw>
                </a:effectLst>
                <a:latin typeface="Maiandra GD" pitchFamily="34" charset="0"/>
              </a:rPr>
              <a:t>collect taxes from other Polis for ships and money.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Democracy of Athens </a:t>
            </a:r>
          </a:p>
          <a:p>
            <a:pPr>
              <a:buFont typeface="Wingdings" pitchFamily="2" charset="2"/>
              <a:buChar char="Ø"/>
            </a:pPr>
            <a:endParaRPr lang="en-US" sz="2400" b="1" dirty="0" smtClean="0">
              <a:effectLst>
                <a:outerShdw blurRad="38100" dist="38100" dir="2700000" algn="tl">
                  <a:srgbClr val="000000">
                    <a:alpha val="43137"/>
                  </a:srgbClr>
                </a:outerShdw>
              </a:effectLst>
            </a:endParaRPr>
          </a:p>
        </p:txBody>
      </p:sp>
      <p:pic>
        <p:nvPicPr>
          <p:cNvPr id="3" name="Picture 2" descr="http://www.metmuseum.org/toah/images/h2/h2_14.130.12.jpg"/>
          <p:cNvPicPr>
            <a:picLocks noChangeAspect="1" noChangeArrowheads="1"/>
          </p:cNvPicPr>
          <p:nvPr/>
        </p:nvPicPr>
        <p:blipFill>
          <a:blip r:embed="rId3" cstate="print">
            <a:lum/>
          </a:blip>
          <a:srcRect/>
          <a:stretch>
            <a:fillRect/>
          </a:stretch>
        </p:blipFill>
        <p:spPr bwMode="auto">
          <a:xfrm>
            <a:off x="6858000" y="2362200"/>
            <a:ext cx="1981200" cy="2773681"/>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anim to="" calcmode="lin" valueType="num">
                                      <p:cBhvr>
                                        <p:cTn id="79" dur="1" fill="hold"/>
                                        <p:tgtEl>
                                          <p:spTgt spid="2">
                                            <p:txEl>
                                              <p:pRg st="12" end="12"/>
                                            </p:txEl>
                                          </p:spTgt>
                                        </p:tgtEl>
                                        <p:attrNameLst>
                                          <p:attrName/>
                                        </p:attrNameLst>
                                      </p:cBhvr>
                                    </p:anim>
                                  </p:childTnLst>
                                </p:cTn>
                              </p:par>
                            </p:childTnLst>
                          </p:cTn>
                        </p:par>
                      </p:childTnLst>
                    </p:cTn>
                  </p:par>
                  <p:par>
                    <p:cTn id="80" fill="hold">
                      <p:stCondLst>
                        <p:cond delay="indefinite"/>
                      </p:stCondLst>
                      <p:childTnLst>
                        <p:par>
                          <p:cTn id="81" fill="hold">
                            <p:stCondLst>
                              <p:cond delay="0"/>
                            </p:stCondLst>
                            <p:childTnLst>
                              <p:par>
                                <p:cTn id="82" presetID="24" presetClass="entr" presetSubtype="0" fill="hold" grpId="0" nodeType="clickEffect">
                                  <p:stCondLst>
                                    <p:cond delay="0"/>
                                  </p:stCondLst>
                                  <p:childTnLst>
                                    <p:set>
                                      <p:cBhvr>
                                        <p:cTn id="83" dur="1" fill="hold">
                                          <p:stCondLst>
                                            <p:cond delay="0"/>
                                          </p:stCondLst>
                                        </p:cTn>
                                        <p:tgtEl>
                                          <p:spTgt spid="2">
                                            <p:txEl>
                                              <p:pRg st="13" end="13"/>
                                            </p:txEl>
                                          </p:spTgt>
                                        </p:tgtEl>
                                        <p:attrNameLst>
                                          <p:attrName>style.visibility</p:attrName>
                                        </p:attrNameLst>
                                      </p:cBhvr>
                                      <p:to>
                                        <p:strVal val="visible"/>
                                      </p:to>
                                    </p:set>
                                    <p:anim to="" calcmode="lin" valueType="num">
                                      <p:cBhvr>
                                        <p:cTn id="84" dur="1" fill="hold"/>
                                        <p:tgtEl>
                                          <p:spTgt spid="2">
                                            <p:txEl>
                                              <p:pRg st="13" end="13"/>
                                            </p:txEl>
                                          </p:spTgt>
                                        </p:tgtEl>
                                        <p:attrNameLst>
                                          <p:attrName/>
                                        </p:attrNameLst>
                                      </p:cBhvr>
                                    </p:anim>
                                  </p:childTnLst>
                                </p:cTn>
                              </p:par>
                            </p:childTnLst>
                          </p:cTn>
                        </p:par>
                      </p:childTnLst>
                    </p:cTn>
                  </p:par>
                  <p:par>
                    <p:cTn id="85" fill="hold">
                      <p:stCondLst>
                        <p:cond delay="indefinite"/>
                      </p:stCondLst>
                      <p:childTnLst>
                        <p:par>
                          <p:cTn id="86" fill="hold">
                            <p:stCondLst>
                              <p:cond delay="0"/>
                            </p:stCondLst>
                            <p:childTnLst>
                              <p:par>
                                <p:cTn id="87" presetID="24" presetClass="entr" presetSubtype="0" fill="hold" grpId="0" nodeType="clickEffect">
                                  <p:stCondLst>
                                    <p:cond delay="0"/>
                                  </p:stCondLst>
                                  <p:childTnLst>
                                    <p:set>
                                      <p:cBhvr>
                                        <p:cTn id="88" dur="1" fill="hold">
                                          <p:stCondLst>
                                            <p:cond delay="0"/>
                                          </p:stCondLst>
                                        </p:cTn>
                                        <p:tgtEl>
                                          <p:spTgt spid="2">
                                            <p:txEl>
                                              <p:pRg st="14" end="14"/>
                                            </p:txEl>
                                          </p:spTgt>
                                        </p:tgtEl>
                                        <p:attrNameLst>
                                          <p:attrName>style.visibility</p:attrName>
                                        </p:attrNameLst>
                                      </p:cBhvr>
                                      <p:to>
                                        <p:strVal val="visible"/>
                                      </p:to>
                                    </p:set>
                                    <p:anim to="" calcmode="lin" valueType="num">
                                      <p:cBhvr>
                                        <p:cTn id="89" dur="1" fill="hold"/>
                                        <p:tgtEl>
                                          <p:spTgt spid="2">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www.shelbyed.k12.al.us/schools/schs/faculty/jarnold/website%20pics/pericles.jpg"/>
          <p:cNvPicPr>
            <a:picLocks noChangeArrowheads="1"/>
          </p:cNvPicPr>
          <p:nvPr/>
        </p:nvPicPr>
        <p:blipFill>
          <a:blip r:embed="rId3" cstate="print"/>
          <a:stretch>
            <a:fillRect/>
          </a:stretch>
        </p:blipFill>
        <p:spPr bwMode="auto">
          <a:xfrm>
            <a:off x="2667000" y="1371600"/>
            <a:ext cx="2895599" cy="3810000"/>
          </a:xfrm>
          <a:prstGeom prst="rect">
            <a:avLst/>
          </a:prstGeom>
          <a:noFill/>
        </p:spPr>
      </p:pic>
      <p:sp>
        <p:nvSpPr>
          <p:cNvPr id="2" name="TextBox 1"/>
          <p:cNvSpPr txBox="1"/>
          <p:nvPr/>
        </p:nvSpPr>
        <p:spPr>
          <a:xfrm>
            <a:off x="0" y="0"/>
            <a:ext cx="9144000" cy="7140416"/>
          </a:xfrm>
          <a:prstGeom prst="rect">
            <a:avLst/>
          </a:prstGeom>
          <a:noFill/>
        </p:spPr>
        <p:txBody>
          <a:bodyPr wrap="square" rtlCol="0">
            <a:spAutoFit/>
          </a:bodyPr>
          <a:lstStyle/>
          <a:p>
            <a:r>
              <a:rPr lang="en-US" sz="4000" dirty="0" smtClean="0">
                <a:effectLst>
                  <a:outerShdw blurRad="38100" dist="38100" dir="2700000" algn="tl">
                    <a:srgbClr val="000000">
                      <a:alpha val="43137"/>
                    </a:srgbClr>
                  </a:outerShdw>
                </a:effectLst>
                <a:latin typeface="Maiandra GD" pitchFamily="34" charset="0"/>
              </a:rPr>
              <a:t>Pericles: </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Came to power in 461 BCE in the senate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Population of Athens was approximately, 230,000</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Only free men                                 could vote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Power emanated                          from property ownership</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Dominated Athenian                   politics from 450-429 BCE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Thucydides			         wrote that Pericles was enormously                             popular and known for his financial integrity.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The Golden age of Athens lasted less than 50 years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His vision of Athens brought the Parthenon, Athena’s temple and the rebuilding of Athens on and around the Acropolis.</a:t>
            </a:r>
          </a:p>
          <a:p>
            <a:pPr>
              <a:buFont typeface="Wingdings" pitchFamily="2" charset="2"/>
              <a:buChar char="Ø"/>
            </a:pPr>
            <a:endParaRPr lang="en-US" sz="2600" dirty="0" smtClean="0">
              <a:effectLst>
                <a:outerShdw blurRad="38100" dist="38100" dir="2700000" algn="tl">
                  <a:srgbClr val="000000">
                    <a:alpha val="43137"/>
                  </a:srgbClr>
                </a:outerShdw>
              </a:effectLst>
              <a:latin typeface="Maiandra GD"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 decel="50000" fill="hold">
                                          <p:stCondLst>
                                            <p:cond delay="0"/>
                                          </p:stCondLst>
                                        </p:cTn>
                                        <p:tgtEl>
                                          <p:spTgt spid="133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3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316"/>
                                        </p:tgtEl>
                                        <p:attrNameLst>
                                          <p:attrName>ppt_w</p:attrName>
                                        </p:attrNameLst>
                                      </p:cBhvr>
                                      <p:tavLst>
                                        <p:tav tm="0">
                                          <p:val>
                                            <p:strVal val="#ppt_w*.05"/>
                                          </p:val>
                                        </p:tav>
                                        <p:tav tm="100000">
                                          <p:val>
                                            <p:strVal val="#ppt_w"/>
                                          </p:val>
                                        </p:tav>
                                      </p:tavLst>
                                    </p:anim>
                                    <p:anim calcmode="lin" valueType="num">
                                      <p:cBhvr>
                                        <p:cTn id="10" dur="1000" fill="hold"/>
                                        <p:tgtEl>
                                          <p:spTgt spid="133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3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3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3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316"/>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t0.gstatic.com/images?q=tbn:wRQIfCc28_UcqM:http://www.kidspast.com/images/peloponnesian-war.jpg&amp;t=1"/>
          <p:cNvPicPr>
            <a:picLocks noChangeAspect="1" noChangeArrowheads="1"/>
          </p:cNvPicPr>
          <p:nvPr/>
        </p:nvPicPr>
        <p:blipFill>
          <a:blip r:embed="rId3" cstate="print"/>
          <a:srcRect/>
          <a:stretch>
            <a:fillRect/>
          </a:stretch>
        </p:blipFill>
        <p:spPr bwMode="auto">
          <a:xfrm>
            <a:off x="2895600" y="1066800"/>
            <a:ext cx="6035690" cy="4478867"/>
          </a:xfrm>
          <a:prstGeom prst="rect">
            <a:avLst/>
          </a:prstGeom>
          <a:noFill/>
        </p:spPr>
      </p:pic>
      <p:sp>
        <p:nvSpPr>
          <p:cNvPr id="2" name="TextBox 1"/>
          <p:cNvSpPr txBox="1"/>
          <p:nvPr/>
        </p:nvSpPr>
        <p:spPr>
          <a:xfrm>
            <a:off x="-270106" y="0"/>
            <a:ext cx="9541395" cy="6032421"/>
          </a:xfrm>
          <a:prstGeom prst="rect">
            <a:avLst/>
          </a:prstGeom>
          <a:noFill/>
        </p:spPr>
        <p:txBody>
          <a:bodyPr wrap="none" rtlCol="0">
            <a:spAutoFit/>
          </a:bodyPr>
          <a:lstStyle/>
          <a:p>
            <a:pPr algn="ctr"/>
            <a:r>
              <a:rPr lang="en-US" sz="4800" dirty="0" smtClean="0">
                <a:effectLst>
                  <a:outerShdw blurRad="38100" dist="38100" dir="2700000" algn="tl">
                    <a:srgbClr val="000000">
                      <a:alpha val="43137"/>
                    </a:srgbClr>
                  </a:outerShdw>
                </a:effectLst>
                <a:latin typeface="Maiandra GD" pitchFamily="34" charset="0"/>
              </a:rPr>
              <a:t>Peloponnesian War ended it all.</a:t>
            </a:r>
          </a:p>
          <a:p>
            <a:pPr>
              <a:buFont typeface="Wingdings" pitchFamily="2" charset="2"/>
              <a:buChar char="Ø"/>
            </a:pPr>
            <a:endParaRPr lang="en-US" sz="32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Began in 431 BCE</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Sparta Oligarchy</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Soldiers were the best in Greece</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Attacked Athens</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Athens collapsed </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Sparta achieved military dominance,</a:t>
            </a:r>
          </a:p>
          <a:p>
            <a:r>
              <a:rPr lang="en-US" sz="3400" dirty="0" smtClean="0">
                <a:effectLst>
                  <a:outerShdw blurRad="38100" dist="38100" dir="2700000" algn="tl">
                    <a:srgbClr val="000000">
                      <a:alpha val="43137"/>
                    </a:srgbClr>
                  </a:outerShdw>
                </a:effectLst>
                <a:latin typeface="Maiandra GD" pitchFamily="34" charset="0"/>
              </a:rPr>
              <a:t>but not cultural dominance</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Athens regained its freedom</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Intellectual and aesthetic dominance flourished.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decel="50000" fill="hold">
                                          <p:stCondLst>
                                            <p:cond delay="0"/>
                                          </p:stCondLst>
                                        </p:cTn>
                                        <p:tgtEl>
                                          <p:spTgt spid="1229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9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90"/>
                                        </p:tgtEl>
                                        <p:attrNameLst>
                                          <p:attrName>ppt_w</p:attrName>
                                        </p:attrNameLst>
                                      </p:cBhvr>
                                      <p:tavLst>
                                        <p:tav tm="0">
                                          <p:val>
                                            <p:strVal val="#ppt_w*.05"/>
                                          </p:val>
                                        </p:tav>
                                        <p:tav tm="100000">
                                          <p:val>
                                            <p:strVal val="#ppt_w"/>
                                          </p:val>
                                        </p:tav>
                                      </p:tavLst>
                                    </p:anim>
                                    <p:anim calcmode="lin" valueType="num">
                                      <p:cBhvr>
                                        <p:cTn id="10" dur="1000" fill="hold"/>
                                        <p:tgtEl>
                                          <p:spTgt spid="1229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9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9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9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90"/>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to="" calcmode="lin" valueType="num">
                                      <p:cBhvr>
                                        <p:cTn id="24" dur="1" fill="hold"/>
                                        <p:tgtEl>
                                          <p:spTgt spid="2">
                                            <p:txEl>
                                              <p:pRg st="2" end="2"/>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to="" calcmode="lin" valueType="num">
                                      <p:cBhvr>
                                        <p:cTn id="29" dur="1" fill="hold"/>
                                        <p:tgtEl>
                                          <p:spTgt spid="2">
                                            <p:txEl>
                                              <p:pRg st="3" end="3"/>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 to="" calcmode="lin" valueType="num">
                                      <p:cBhvr>
                                        <p:cTn id="34" dur="1" fill="hold"/>
                                        <p:tgtEl>
                                          <p:spTgt spid="2">
                                            <p:txEl>
                                              <p:pRg st="4" end="4"/>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to="" calcmode="lin" valueType="num">
                                      <p:cBhvr>
                                        <p:cTn id="39" dur="1" fill="hold"/>
                                        <p:tgtEl>
                                          <p:spTgt spid="2">
                                            <p:txEl>
                                              <p:pRg st="5" end="5"/>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 to="" calcmode="lin" valueType="num">
                                      <p:cBhvr>
                                        <p:cTn id="44" dur="1" fill="hold"/>
                                        <p:tgtEl>
                                          <p:spTgt spid="2">
                                            <p:txEl>
                                              <p:pRg st="6" end="6"/>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to="" calcmode="lin" valueType="num">
                                      <p:cBhvr>
                                        <p:cTn id="49" dur="1" fill="hold"/>
                                        <p:tgtEl>
                                          <p:spTgt spid="2">
                                            <p:txEl>
                                              <p:pRg st="7" end="7"/>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 to="" calcmode="lin" valueType="num">
                                      <p:cBhvr>
                                        <p:cTn id="54" dur="1" fill="hold"/>
                                        <p:tgtEl>
                                          <p:spTgt spid="2">
                                            <p:txEl>
                                              <p:pRg st="8" end="8"/>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9" end="9"/>
                                            </p:txEl>
                                          </p:spTgt>
                                        </p:tgtEl>
                                        <p:attrNameLst>
                                          <p:attrName>style.visibility</p:attrName>
                                        </p:attrNameLst>
                                      </p:cBhvr>
                                      <p:to>
                                        <p:strVal val="visible"/>
                                      </p:to>
                                    </p:set>
                                    <p:anim to="" calcmode="lin" valueType="num">
                                      <p:cBhvr>
                                        <p:cTn id="59" dur="1" fill="hold"/>
                                        <p:tgtEl>
                                          <p:spTgt spid="2">
                                            <p:txEl>
                                              <p:pRg st="9" end="9"/>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10" end="10"/>
                                            </p:txEl>
                                          </p:spTgt>
                                        </p:tgtEl>
                                        <p:attrNameLst>
                                          <p:attrName>style.visibility</p:attrName>
                                        </p:attrNameLst>
                                      </p:cBhvr>
                                      <p:to>
                                        <p:strVal val="visible"/>
                                      </p:to>
                                    </p:set>
                                    <p:anim to="" calcmode="lin" valueType="num">
                                      <p:cBhvr>
                                        <p:cTn id="64" dur="1" fill="hold"/>
                                        <p:tgtEl>
                                          <p:spTgt spid="2">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8609023" cy="7048083"/>
          </a:xfrm>
          <a:prstGeom prst="rect">
            <a:avLst/>
          </a:prstGeom>
          <a:noFill/>
        </p:spPr>
        <p:txBody>
          <a:bodyPr wrap="none" rtlCol="0">
            <a:spAutoFit/>
          </a:bodyPr>
          <a:lstStyle/>
          <a:p>
            <a:r>
              <a:rPr lang="en-US" sz="4400" dirty="0" smtClean="0">
                <a:effectLst>
                  <a:outerShdw blurRad="38100" dist="38100" dir="2700000" algn="tl">
                    <a:srgbClr val="000000">
                      <a:alpha val="43137"/>
                    </a:srgbClr>
                  </a:outerShdw>
                </a:effectLst>
                <a:latin typeface="Maiandra GD" pitchFamily="34" charset="0"/>
              </a:rPr>
              <a:t>Philosophy:</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Emphasis on human rationality and intellect </a:t>
            </a:r>
          </a:p>
          <a:p>
            <a:r>
              <a:rPr lang="en-US" sz="3200" dirty="0" smtClean="0">
                <a:effectLst>
                  <a:outerShdw blurRad="38100" dist="38100" dir="2700000" algn="tl">
                    <a:srgbClr val="000000">
                      <a:alpha val="43137"/>
                    </a:srgbClr>
                  </a:outerShdw>
                </a:effectLst>
                <a:latin typeface="Maiandra GD" pitchFamily="34" charset="0"/>
              </a:rPr>
              <a:t>	with a profound respect for the irrational </a:t>
            </a:r>
          </a:p>
          <a:p>
            <a:r>
              <a:rPr lang="en-US" sz="3200" dirty="0" smtClean="0">
                <a:effectLst>
                  <a:outerShdw blurRad="38100" dist="38100" dir="2700000" algn="tl">
                    <a:srgbClr val="000000">
                      <a:alpha val="43137"/>
                    </a:srgbClr>
                  </a:outerShdw>
                </a:effectLst>
                <a:latin typeface="Maiandra GD" pitchFamily="34" charset="0"/>
              </a:rPr>
              <a:t>	and mysterious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Recognized oracles and omens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Respected a keen mind and the desire to </a:t>
            </a:r>
          </a:p>
          <a:p>
            <a:r>
              <a:rPr lang="en-US" sz="3200" dirty="0" smtClean="0">
                <a:effectLst>
                  <a:outerShdw blurRad="38100" dist="38100" dir="2700000" algn="tl">
                    <a:srgbClr val="000000">
                      <a:alpha val="43137"/>
                    </a:srgbClr>
                  </a:outerShdw>
                </a:effectLst>
                <a:latin typeface="Maiandra GD" pitchFamily="34" charset="0"/>
              </a:rPr>
              <a:t>	answer life’s critical questions:  </a:t>
            </a:r>
          </a:p>
          <a:p>
            <a:r>
              <a:rPr lang="en-US" sz="3200" dirty="0" smtClean="0">
                <a:effectLst>
                  <a:outerShdw blurRad="38100" dist="38100" dir="2700000" algn="tl">
                    <a:srgbClr val="000000">
                      <a:alpha val="43137"/>
                    </a:srgbClr>
                  </a:outerShdw>
                </a:effectLst>
                <a:latin typeface="Maiandra GD" pitchFamily="34" charset="0"/>
              </a:rPr>
              <a:t>	1. What is the basic element of which </a:t>
            </a:r>
          </a:p>
          <a:p>
            <a:r>
              <a:rPr lang="en-US" sz="3200" dirty="0" smtClean="0">
                <a:effectLst>
                  <a:outerShdw blurRad="38100" dist="38100" dir="2700000" algn="tl">
                    <a:srgbClr val="000000">
                      <a:alpha val="43137"/>
                    </a:srgbClr>
                  </a:outerShdw>
                </a:effectLst>
                <a:latin typeface="Maiandra GD" pitchFamily="34" charset="0"/>
              </a:rPr>
              <a:t>	the universe is composed?</a:t>
            </a:r>
          </a:p>
          <a:p>
            <a:r>
              <a:rPr lang="en-US" sz="3200" dirty="0" smtClean="0">
                <a:effectLst>
                  <a:outerShdw blurRad="38100" dist="38100" dir="2700000" algn="tl">
                    <a:srgbClr val="000000">
                      <a:alpha val="43137"/>
                    </a:srgbClr>
                  </a:outerShdw>
                </a:effectLst>
                <a:latin typeface="Maiandra GD" pitchFamily="34" charset="0"/>
              </a:rPr>
              <a:t>	2. How do specific things emerge from</a:t>
            </a:r>
          </a:p>
          <a:p>
            <a:r>
              <a:rPr lang="en-US" sz="3200" dirty="0" smtClean="0">
                <a:effectLst>
                  <a:outerShdw blurRad="38100" dist="38100" dir="2700000" algn="tl">
                    <a:srgbClr val="000000">
                      <a:alpha val="43137"/>
                    </a:srgbClr>
                  </a:outerShdw>
                </a:effectLst>
                <a:latin typeface="Maiandra GD" pitchFamily="34" charset="0"/>
              </a:rPr>
              <a:t>	 the basic element</a:t>
            </a:r>
          </a:p>
          <a:p>
            <a:r>
              <a:rPr lang="en-US" sz="3200" dirty="0" smtClean="0">
                <a:effectLst>
                  <a:outerShdw blurRad="38100" dist="38100" dir="2700000" algn="tl">
                    <a:srgbClr val="000000">
                      <a:alpha val="43137"/>
                    </a:srgbClr>
                  </a:outerShdw>
                </a:effectLst>
                <a:latin typeface="Maiandra GD" pitchFamily="34" charset="0"/>
              </a:rPr>
              <a:t>	3. What guides the process of change?</a:t>
            </a:r>
          </a:p>
          <a:p>
            <a:r>
              <a:rPr lang="en-US" sz="3200" dirty="0" smtClean="0">
                <a:effectLst>
                  <a:outerShdw blurRad="38100" dist="38100" dir="2700000" algn="tl">
                    <a:srgbClr val="000000">
                      <a:alpha val="43137"/>
                    </a:srgbClr>
                  </a:outerShdw>
                </a:effectLst>
                <a:latin typeface="Maiandra GD" pitchFamily="34" charset="0"/>
              </a:rPr>
              <a:t>	 </a:t>
            </a:r>
          </a:p>
          <a:p>
            <a:endParaRPr lang="en-US" sz="2400" dirty="0" err="1"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to="" calcmode="lin" valueType="num">
                                      <p:cBhvr>
                                        <p:cTn id="17" dur="1" fill="hold"/>
                                        <p:tgtEl>
                                          <p:spTgt spid="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to="" calcmode="lin" valueType="num">
                                      <p:cBhvr>
                                        <p:cTn id="22" dur="1" fill="hold"/>
                                        <p:tgtEl>
                                          <p:spTgt spid="2">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to="" calcmode="lin" valueType="num">
                                      <p:cBhvr>
                                        <p:cTn id="27" dur="1" fill="hold"/>
                                        <p:tgtEl>
                                          <p:spTgt spid="2">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to="" calcmode="lin" valueType="num">
                                      <p:cBhvr>
                                        <p:cTn id="32" dur="1" fill="hold"/>
                                        <p:tgtEl>
                                          <p:spTgt spid="2">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to="" calcmode="lin" valueType="num">
                                      <p:cBhvr>
                                        <p:cTn id="37" dur="1" fill="hold"/>
                                        <p:tgtEl>
                                          <p:spTgt spid="2">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 to="" calcmode="lin" valueType="num">
                                      <p:cBhvr>
                                        <p:cTn id="42" dur="1" fill="hold"/>
                                        <p:tgtEl>
                                          <p:spTgt spid="2">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 to="" calcmode="lin" valueType="num">
                                      <p:cBhvr>
                                        <p:cTn id="47" dur="1" fill="hold"/>
                                        <p:tgtEl>
                                          <p:spTgt spid="2">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 to="" calcmode="lin" valueType="num">
                                      <p:cBhvr>
                                        <p:cTn id="52" dur="1" fill="hold"/>
                                        <p:tgtEl>
                                          <p:spTgt spid="2">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 to="" calcmode="lin" valueType="num">
                                      <p:cBhvr>
                                        <p:cTn id="57" dur="1" fill="hold"/>
                                        <p:tgtEl>
                                          <p:spTgt spid="2">
                                            <p:txEl>
                                              <p:pRg st="10" end="10"/>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 to="" calcmode="lin" valueType="num">
                                      <p:cBhvr>
                                        <p:cTn id="62" dur="1" fill="hold"/>
                                        <p:tgtEl>
                                          <p:spTgt spid="2">
                                            <p:txEl>
                                              <p:pRg st="11" end="11"/>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2">
                                            <p:txEl>
                                              <p:pRg st="12" end="12"/>
                                            </p:txEl>
                                          </p:spTgt>
                                        </p:tgtEl>
                                        <p:attrNameLst>
                                          <p:attrName>style.visibility</p:attrName>
                                        </p:attrNameLst>
                                      </p:cBhvr>
                                      <p:to>
                                        <p:strVal val="visible"/>
                                      </p:to>
                                    </p:set>
                                    <p:anim to="" calcmode="lin" valueType="num">
                                      <p:cBhvr>
                                        <p:cTn id="67" dur="1" fill="hold"/>
                                        <p:tgtEl>
                                          <p:spTgt spid="2">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0"/>
            <a:ext cx="7010400" cy="6678751"/>
          </a:xfrm>
          <a:prstGeom prst="rect">
            <a:avLst/>
          </a:prstGeom>
          <a:noFill/>
        </p:spPr>
        <p:txBody>
          <a:bodyPr wrap="square" rtlCol="0">
            <a:spAutoFit/>
          </a:bodyPr>
          <a:lstStyle/>
          <a:p>
            <a:r>
              <a:rPr lang="en-US" sz="3200" dirty="0" smtClean="0">
                <a:effectLst>
                  <a:outerShdw blurRad="38100" dist="38100" dir="2700000" algn="tl">
                    <a:srgbClr val="000000">
                      <a:alpha val="43137"/>
                    </a:srgbClr>
                  </a:outerShdw>
                </a:effectLst>
                <a:latin typeface="Maiandra GD" pitchFamily="34" charset="0"/>
              </a:rPr>
              <a:t>Sophistry: “wise ones” </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Concern for humankind</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The distrust of reason</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Thinking in a relative way</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Challenging the existence of truth</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All established beliefs and norms were questioned</a:t>
            </a:r>
          </a:p>
          <a:p>
            <a:endParaRPr lang="en-US" sz="32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Famous Sophists: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Protagoras: “Man is		s                the measure of all things.”</a:t>
            </a:r>
          </a:p>
          <a:p>
            <a:pPr lvl="3"/>
            <a:r>
              <a:rPr lang="en-US" sz="2800" dirty="0" smtClean="0">
                <a:effectLst>
                  <a:outerShdw blurRad="38100" dist="38100" dir="2700000" algn="tl">
                    <a:srgbClr val="000000">
                      <a:alpha val="43137"/>
                    </a:srgbClr>
                  </a:outerShdw>
                </a:effectLst>
                <a:latin typeface="Maiandra GD" pitchFamily="34" charset="0"/>
              </a:rPr>
              <a:t>	</a:t>
            </a:r>
          </a:p>
          <a:p>
            <a:pPr>
              <a:buFont typeface="Wingdings" pitchFamily="2" charset="2"/>
              <a:buChar char="Ø"/>
            </a:pPr>
            <a:endParaRPr lang="en-US" sz="2400" dirty="0" smtClean="0">
              <a:effectLst>
                <a:outerShdw blurRad="38100" dist="38100" dir="2700000" algn="tl">
                  <a:srgbClr val="000000">
                    <a:alpha val="43137"/>
                  </a:srgbClr>
                </a:outerShdw>
              </a:effectLst>
            </a:endParaRPr>
          </a:p>
          <a:p>
            <a:endParaRPr lang="en-US" sz="2400" dirty="0" err="1" smtClean="0">
              <a:effectLst>
                <a:outerShdw blurRad="38100" dist="38100" dir="2700000" algn="tl">
                  <a:srgbClr val="000000">
                    <a:alpha val="43137"/>
                  </a:srgbClr>
                </a:outerShdw>
              </a:effectLst>
            </a:endParaRPr>
          </a:p>
        </p:txBody>
      </p:sp>
      <p:pic>
        <p:nvPicPr>
          <p:cNvPr id="10242" name="Picture 2" descr="http://www.philosophyprofessor.com/images/philosophers/protagoras.jpg"/>
          <p:cNvPicPr>
            <a:picLocks noChangeAspect="1" noChangeArrowheads="1"/>
          </p:cNvPicPr>
          <p:nvPr/>
        </p:nvPicPr>
        <p:blipFill>
          <a:blip r:embed="rId3" cstate="print"/>
          <a:srcRect/>
          <a:stretch>
            <a:fillRect/>
          </a:stretch>
        </p:blipFill>
        <p:spPr bwMode="auto">
          <a:xfrm>
            <a:off x="5410200" y="2971800"/>
            <a:ext cx="2452068" cy="3505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decel="50000" fill="hold">
                                          <p:stCondLst>
                                            <p:cond delay="0"/>
                                          </p:stCondLst>
                                        </p:cTn>
                                        <p:tgtEl>
                                          <p:spTgt spid="1024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2"/>
                                        </p:tgtEl>
                                        <p:attrNameLst>
                                          <p:attrName>ppt_w</p:attrName>
                                        </p:attrNameLst>
                                      </p:cBhvr>
                                      <p:tavLst>
                                        <p:tav tm="0">
                                          <p:val>
                                            <p:strVal val="#ppt_w*.05"/>
                                          </p:val>
                                        </p:tav>
                                        <p:tav tm="100000">
                                          <p:val>
                                            <p:strVal val="#ppt_w"/>
                                          </p:val>
                                        </p:tav>
                                      </p:tavLst>
                                    </p:anim>
                                    <p:anim calcmode="lin" valueType="num">
                                      <p:cBhvr>
                                        <p:cTn id="10" dur="1000" fill="hold"/>
                                        <p:tgtEl>
                                          <p:spTgt spid="1024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2"/>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to="" calcmode="lin" valueType="num">
                                      <p:cBhvr>
                                        <p:cTn id="49" dur="1" fill="hold"/>
                                        <p:tgtEl>
                                          <p:spTgt spid="2">
                                            <p:txEl>
                                              <p:pRg st="7" end="7"/>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 to="" calcmode="lin" valueType="num">
                                      <p:cBhvr>
                                        <p:cTn id="54" dur="1" fill="hold"/>
                                        <p:tgtEl>
                                          <p:spTgt spid="2">
                                            <p:txEl>
                                              <p:pRg st="8" end="8"/>
                                            </p:txEl>
                                          </p:spTgt>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 to="" calcmode="lin" valueType="num">
                                      <p:cBhvr>
                                        <p:cTn id="57" dur="1" fill="hold"/>
                                        <p:tgtEl>
                                          <p:spTgt spid="2">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myweb.wvnet.edu/~jelkins/pmpl99/images/socrates2.jpg"/>
          <p:cNvPicPr>
            <a:picLocks noChangeAspect="1" noChangeArrowheads="1"/>
          </p:cNvPicPr>
          <p:nvPr/>
        </p:nvPicPr>
        <p:blipFill>
          <a:blip r:embed="rId3" cstate="print"/>
          <a:srcRect/>
          <a:stretch>
            <a:fillRect/>
          </a:stretch>
        </p:blipFill>
        <p:spPr bwMode="auto">
          <a:xfrm>
            <a:off x="609600" y="0"/>
            <a:ext cx="3124200" cy="4430486"/>
          </a:xfrm>
          <a:prstGeom prst="rect">
            <a:avLst/>
          </a:prstGeom>
          <a:noFill/>
        </p:spPr>
      </p:pic>
      <p:sp>
        <p:nvSpPr>
          <p:cNvPr id="3" name="TextBox 2"/>
          <p:cNvSpPr txBox="1"/>
          <p:nvPr/>
        </p:nvSpPr>
        <p:spPr>
          <a:xfrm>
            <a:off x="228600" y="0"/>
            <a:ext cx="9144000" cy="6924973"/>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rPr>
              <a:t>			                </a:t>
            </a:r>
            <a:r>
              <a:rPr lang="en-US" sz="3600" dirty="0" smtClean="0">
                <a:effectLst>
                  <a:outerShdw blurRad="38100" dist="38100" dir="2700000" algn="tl">
                    <a:srgbClr val="000000">
                      <a:alpha val="43137"/>
                    </a:srgbClr>
                  </a:outerShdw>
                </a:effectLst>
              </a:rPr>
              <a:t>Socrates: c. 470-399</a:t>
            </a:r>
          </a:p>
          <a:p>
            <a:r>
              <a:rPr lang="en-US" sz="2400" dirty="0" smtClean="0">
                <a:effectLst>
                  <a:outerShdw blurRad="38100" dist="38100" dir="2700000" algn="tl">
                    <a:srgbClr val="000000">
                      <a:alpha val="43137"/>
                    </a:srgbClr>
                  </a:outerShdw>
                </a:effectLst>
              </a:rPr>
              <a:t>			</a:t>
            </a:r>
            <a:r>
              <a:rPr lang="en-US" sz="2400" dirty="0" smtClean="0"/>
              <a:t>  	 “By all means marry. If you get a good 				wife you will become happy, and if you</a:t>
            </a:r>
          </a:p>
          <a:p>
            <a:r>
              <a:rPr lang="en-US" sz="2400" dirty="0" smtClean="0"/>
              <a:t>				 get a bad one you will become a 					philosopher.”</a:t>
            </a:r>
          </a:p>
          <a:p>
            <a:endParaRPr lang="en-US" sz="2400" dirty="0" smtClean="0"/>
          </a:p>
          <a:p>
            <a:r>
              <a:rPr lang="en-US" sz="2400" dirty="0" smtClean="0"/>
              <a:t>			 	 “ An unexamined life is not worth living.”</a:t>
            </a:r>
          </a:p>
          <a:p>
            <a:endParaRPr lang="en-US" sz="2400" dirty="0" smtClean="0"/>
          </a:p>
          <a:p>
            <a:r>
              <a:rPr lang="en-US" sz="2400" dirty="0" smtClean="0"/>
              <a:t>			 	 “ For anything that men can tell, death 				may be the greatest good that can happen 				to them:…”</a:t>
            </a:r>
          </a:p>
          <a:p>
            <a:r>
              <a:rPr lang="en-US" sz="2400" dirty="0" smtClean="0"/>
              <a:t>			</a:t>
            </a:r>
          </a:p>
          <a:p>
            <a:endParaRPr lang="en-US" sz="2400" dirty="0" smtClean="0"/>
          </a:p>
          <a:p>
            <a:endParaRPr lang="en-US" sz="2400" dirty="0" smtClean="0"/>
          </a:p>
          <a:p>
            <a:endParaRPr lang="en-US" sz="2400" dirty="0" smtClean="0"/>
          </a:p>
          <a:p>
            <a:endParaRPr lang="en-US" sz="2400" dirty="0" smtClean="0"/>
          </a:p>
          <a:p>
            <a:endParaRPr lang="en-US" sz="2400" dirty="0" smtClean="0">
              <a:effectLst>
                <a:outerShdw blurRad="38100" dist="38100" dir="2700000" algn="tl">
                  <a:srgbClr val="000000">
                    <a:alpha val="43137"/>
                  </a:srgbClr>
                </a:outerShdw>
              </a:effectLst>
            </a:endParaRPr>
          </a:p>
          <a:p>
            <a:endParaRPr lang="en-US" sz="2400" dirty="0" err="1" smtClean="0">
              <a:effectLst>
                <a:outerShdw blurRad="38100" dist="38100" dir="2700000" algn="tl">
                  <a:srgbClr val="000000">
                    <a:alpha val="43137"/>
                  </a:srgbClr>
                </a:outerShdw>
              </a:effectLst>
            </a:endParaRPr>
          </a:p>
        </p:txBody>
      </p:sp>
      <p:sp>
        <p:nvSpPr>
          <p:cNvPr id="7" name="Rectangle 6"/>
          <p:cNvSpPr/>
          <p:nvPr/>
        </p:nvSpPr>
        <p:spPr>
          <a:xfrm>
            <a:off x="304800" y="4038600"/>
            <a:ext cx="8839200" cy="3046988"/>
          </a:xfrm>
          <a:prstGeom prst="rect">
            <a:avLst/>
          </a:prstGeom>
        </p:spPr>
        <p:txBody>
          <a:bodyPr wrap="square">
            <a:spAutoFit/>
          </a:bodyPr>
          <a:lstStyle/>
          <a:p>
            <a:endParaRPr lang="en-US" sz="2400" dirty="0" smtClean="0"/>
          </a:p>
          <a:p>
            <a:r>
              <a:rPr lang="en-US" sz="2400" dirty="0" smtClean="0"/>
              <a:t>“The only good is knowledge and the only evil is ignorance.”</a:t>
            </a:r>
          </a:p>
          <a:p>
            <a:r>
              <a:rPr lang="en-US" sz="2400" dirty="0" smtClean="0"/>
              <a:t>“To find yourself, think for yourself.”</a:t>
            </a:r>
            <a:r>
              <a:rPr lang="en-US" sz="2400" dirty="0" smtClean="0">
                <a:effectLst>
                  <a:outerShdw blurRad="38100" dist="38100" dir="2700000" algn="tl">
                    <a:srgbClr val="000000">
                      <a:alpha val="43137"/>
                    </a:srgbClr>
                  </a:outerShdw>
                </a:effectLst>
              </a:rPr>
              <a:t> </a:t>
            </a:r>
          </a:p>
          <a:p>
            <a:r>
              <a:rPr lang="en-US" sz="2400" dirty="0" smtClean="0">
                <a:effectLst>
                  <a:outerShdw blurRad="38100" dist="38100" dir="2700000" algn="tl">
                    <a:srgbClr val="000000">
                      <a:alpha val="43137"/>
                    </a:srgbClr>
                  </a:outerShdw>
                </a:effectLst>
              </a:rPr>
              <a:t>“</a:t>
            </a:r>
            <a:r>
              <a:rPr lang="en-US" sz="2400" dirty="0" smtClean="0"/>
              <a:t>One thing only I know, and that is that I know nothing.”</a:t>
            </a:r>
          </a:p>
          <a:p>
            <a:r>
              <a:rPr lang="en-US" sz="2400" dirty="0" smtClean="0"/>
              <a:t>“ True wisdom comes to each of us when we realize how little we understand about life, ourselves, and the world around us. “</a:t>
            </a:r>
          </a:p>
          <a:p>
            <a:r>
              <a:rPr lang="en-US" sz="2400" dirty="0" smtClean="0"/>
              <a:t>“I cannot teach anybody anything, I can only make them think.”</a:t>
            </a:r>
          </a:p>
          <a:p>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decel="50000" fill="hold">
                                          <p:stCondLst>
                                            <p:cond delay="0"/>
                                          </p:stCondLst>
                                        </p:cTn>
                                        <p:tgtEl>
                                          <p:spTgt spid="921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21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218"/>
                                        </p:tgtEl>
                                        <p:attrNameLst>
                                          <p:attrName>ppt_w</p:attrName>
                                        </p:attrNameLst>
                                      </p:cBhvr>
                                      <p:tavLst>
                                        <p:tav tm="0">
                                          <p:val>
                                            <p:strVal val="#ppt_w*.05"/>
                                          </p:val>
                                        </p:tav>
                                        <p:tav tm="100000">
                                          <p:val>
                                            <p:strVal val="#ppt_w"/>
                                          </p:val>
                                        </p:tav>
                                      </p:tavLst>
                                    </p:anim>
                                    <p:anim calcmode="lin" valueType="num">
                                      <p:cBhvr>
                                        <p:cTn id="10" dur="1000" fill="hold"/>
                                        <p:tgtEl>
                                          <p:spTgt spid="921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21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21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21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218"/>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to="" calcmode="lin" valueType="num">
                                      <p:cBhvr>
                                        <p:cTn id="19" dur="1" fill="hold"/>
                                        <p:tgtEl>
                                          <p:spTgt spid="3">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to="" calcmode="lin" valueType="num">
                                      <p:cBhvr>
                                        <p:cTn id="24" dur="1" fill="hold"/>
                                        <p:tgtEl>
                                          <p:spTgt spid="3">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to="" calcmode="lin" valueType="num">
                                      <p:cBhvr>
                                        <p:cTn id="29" dur="1" fill="hold"/>
                                        <p:tgtEl>
                                          <p:spTgt spid="3">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to="" calcmode="lin" valueType="num">
                                      <p:cBhvr>
                                        <p:cTn id="34" dur="1" fill="hold"/>
                                        <p:tgtEl>
                                          <p:spTgt spid="3">
                                            <p:txEl>
                                              <p:pRg st="4" end="4"/>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to="" calcmode="lin" valueType="num">
                                      <p:cBhvr>
                                        <p:cTn id="39" dur="1" fill="hold"/>
                                        <p:tgtEl>
                                          <p:spTgt spid="3">
                                            <p:txEl>
                                              <p:pRg st="6" end="6"/>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to="" calcmode="lin" valueType="num">
                                      <p:cBhvr>
                                        <p:cTn id="44" dur="1" fill="hold"/>
                                        <p:tgtEl>
                                          <p:spTgt spid="3">
                                            <p:txEl>
                                              <p:pRg st="7" end="7"/>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to="" calcmode="lin" valueType="num">
                                      <p:cBhvr>
                                        <p:cTn id="49" dur="1" fill="hold"/>
                                        <p:tgtEl>
                                          <p:spTgt spid="7">
                                            <p:txEl>
                                              <p:pRg st="1" end="1"/>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 to="" calcmode="lin" valueType="num">
                                      <p:cBhvr>
                                        <p:cTn id="54" dur="1" fill="hold"/>
                                        <p:tgtEl>
                                          <p:spTgt spid="7">
                                            <p:txEl>
                                              <p:pRg st="2" end="2"/>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7">
                                            <p:txEl>
                                              <p:pRg st="3" end="3"/>
                                            </p:txEl>
                                          </p:spTgt>
                                        </p:tgtEl>
                                        <p:attrNameLst>
                                          <p:attrName>style.visibility</p:attrName>
                                        </p:attrNameLst>
                                      </p:cBhvr>
                                      <p:to>
                                        <p:strVal val="visible"/>
                                      </p:to>
                                    </p:set>
                                    <p:anim to="" calcmode="lin" valueType="num">
                                      <p:cBhvr>
                                        <p:cTn id="59" dur="1" fill="hold"/>
                                        <p:tgtEl>
                                          <p:spTgt spid="7">
                                            <p:txEl>
                                              <p:pRg st="3" end="3"/>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7">
                                            <p:txEl>
                                              <p:pRg st="4" end="4"/>
                                            </p:txEl>
                                          </p:spTgt>
                                        </p:tgtEl>
                                        <p:attrNameLst>
                                          <p:attrName>style.visibility</p:attrName>
                                        </p:attrNameLst>
                                      </p:cBhvr>
                                      <p:to>
                                        <p:strVal val="visible"/>
                                      </p:to>
                                    </p:set>
                                    <p:anim to="" calcmode="lin" valueType="num">
                                      <p:cBhvr>
                                        <p:cTn id="64" dur="1" fill="hold"/>
                                        <p:tgtEl>
                                          <p:spTgt spid="7">
                                            <p:txEl>
                                              <p:pRg st="4" end="4"/>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7">
                                            <p:txEl>
                                              <p:pRg st="5" end="5"/>
                                            </p:txEl>
                                          </p:spTgt>
                                        </p:tgtEl>
                                        <p:attrNameLst>
                                          <p:attrName>style.visibility</p:attrName>
                                        </p:attrNameLst>
                                      </p:cBhvr>
                                      <p:to>
                                        <p:strVal val="visible"/>
                                      </p:to>
                                    </p:set>
                                    <p:anim to="" calcmode="lin" valueType="num">
                                      <p:cBhvr>
                                        <p:cTn id="69" dur="1" fill="hold"/>
                                        <p:tgtEl>
                                          <p:spTgt spid="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4" name="Picture 12" descr="http://www.trespassmag.com/wp-content/uploads/2010/09/plato.jpg"/>
          <p:cNvPicPr>
            <a:picLocks noChangeAspect="1" noChangeArrowheads="1"/>
          </p:cNvPicPr>
          <p:nvPr/>
        </p:nvPicPr>
        <p:blipFill>
          <a:blip r:embed="rId3" cstate="print"/>
          <a:srcRect b="20734"/>
          <a:stretch>
            <a:fillRect/>
          </a:stretch>
        </p:blipFill>
        <p:spPr bwMode="auto">
          <a:xfrm>
            <a:off x="5791200" y="0"/>
            <a:ext cx="3124200" cy="2982827"/>
          </a:xfrm>
          <a:prstGeom prst="rect">
            <a:avLst/>
          </a:prstGeom>
          <a:noFill/>
        </p:spPr>
      </p:pic>
      <p:sp>
        <p:nvSpPr>
          <p:cNvPr id="2" name="TextBox 1"/>
          <p:cNvSpPr txBox="1"/>
          <p:nvPr/>
        </p:nvSpPr>
        <p:spPr>
          <a:xfrm>
            <a:off x="0" y="0"/>
            <a:ext cx="9144000" cy="7786747"/>
          </a:xfrm>
          <a:prstGeom prst="rect">
            <a:avLst/>
          </a:prstGeom>
          <a:noFill/>
        </p:spPr>
        <p:txBody>
          <a:bodyPr wrap="square" rtlCol="0">
            <a:spAutoFit/>
          </a:bodyPr>
          <a:lstStyle/>
          <a:p>
            <a:r>
              <a:rPr lang="en-US" sz="3200" dirty="0" smtClean="0">
                <a:effectLst>
                  <a:outerShdw blurRad="38100" dist="38100" dir="2700000" algn="tl">
                    <a:srgbClr val="000000">
                      <a:alpha val="43137"/>
                    </a:srgbClr>
                  </a:outerShdw>
                </a:effectLst>
              </a:rPr>
              <a:t>Plato: 427 BCE-347 BCE</a:t>
            </a:r>
            <a:r>
              <a:rPr lang="en-US" sz="2800" dirty="0" smtClean="0"/>
              <a:t>   </a:t>
            </a:r>
          </a:p>
          <a:p>
            <a:r>
              <a:rPr lang="en-US" sz="2800" dirty="0" smtClean="0"/>
              <a:t>“Wise men speak because they have </a:t>
            </a:r>
          </a:p>
          <a:p>
            <a:r>
              <a:rPr lang="en-US" sz="2800" dirty="0" smtClean="0"/>
              <a:t>     	something to say; Fools because </a:t>
            </a:r>
          </a:p>
          <a:p>
            <a:r>
              <a:rPr lang="en-US" sz="2800" dirty="0" smtClean="0"/>
              <a:t>     	they have to say something.”          </a:t>
            </a:r>
          </a:p>
          <a:p>
            <a:r>
              <a:rPr lang="en-US" sz="2800" dirty="0" smtClean="0"/>
              <a:t>“There are two things a person </a:t>
            </a:r>
          </a:p>
          <a:p>
            <a:r>
              <a:rPr lang="en-US" sz="2800" dirty="0" smtClean="0"/>
              <a:t>     	should never be angry at, what</a:t>
            </a:r>
          </a:p>
          <a:p>
            <a:r>
              <a:rPr lang="en-US" sz="2800" dirty="0" smtClean="0"/>
              <a:t>     	they can help, and what they cannot.”    </a:t>
            </a:r>
          </a:p>
          <a:p>
            <a:r>
              <a:rPr lang="en-US" sz="2800" dirty="0" smtClean="0"/>
              <a:t> “If a man neglects education, he walks lame to the end of his          	life”   </a:t>
            </a:r>
          </a:p>
          <a:p>
            <a:r>
              <a:rPr lang="en-US" sz="2800" dirty="0" smtClean="0"/>
              <a:t> “Those who are too smart to engage in politics are punished 	by being governed by those who are dumber.”        </a:t>
            </a:r>
          </a:p>
          <a:p>
            <a:r>
              <a:rPr lang="en-US" sz="2800" dirty="0" smtClean="0"/>
              <a:t> “Thinking: The talking of the soul with itself” </a:t>
            </a:r>
          </a:p>
          <a:p>
            <a:r>
              <a:rPr lang="en-US" sz="2800" dirty="0" smtClean="0"/>
              <a:t> “Knowledge becomes evil if the aim be not virtuous.” </a:t>
            </a:r>
          </a:p>
          <a:p>
            <a:r>
              <a:rPr lang="en-US" sz="2800" dirty="0" smtClean="0"/>
              <a:t>“For a man to conquer himself is the first and noblest of all 	victories.”</a:t>
            </a:r>
          </a:p>
          <a:p>
            <a:endParaRPr lang="en-US" sz="2800" dirty="0" smtClean="0"/>
          </a:p>
          <a:p>
            <a:endParaRPr lang="en-US" sz="2400" dirty="0" smtClean="0"/>
          </a:p>
          <a:p>
            <a:r>
              <a:rPr lang="en-US" sz="2400" dirty="0" smtClean="0">
                <a:effectLst>
                  <a:outerShdw blurRad="38100" dist="38100" dir="2700000" algn="tl">
                    <a:srgbClr val="000000">
                      <a:alpha val="43137"/>
                    </a:srgbClr>
                  </a:outerShdw>
                </a:effectLst>
              </a:rPr>
              <a:t> </a:t>
            </a:r>
          </a:p>
        </p:txBody>
      </p:sp>
      <p:pic>
        <p:nvPicPr>
          <p:cNvPr id="8194" name="Picture 2" descr="http://thinkexist.com/i/sq/5star.gif"/>
          <p:cNvPicPr>
            <a:picLocks noChangeAspect="1" noChangeArrowheads="1"/>
          </p:cNvPicPr>
          <p:nvPr/>
        </p:nvPicPr>
        <p:blipFill>
          <a:blip r:embed="rId4" cstate="print"/>
          <a:srcRect/>
          <a:stretch>
            <a:fillRect/>
          </a:stretch>
        </p:blipFill>
        <p:spPr bwMode="auto">
          <a:xfrm>
            <a:off x="282575" y="-136525"/>
            <a:ext cx="371475" cy="66675"/>
          </a:xfrm>
          <a:prstGeom prst="rect">
            <a:avLst/>
          </a:prstGeom>
          <a:noFill/>
        </p:spPr>
      </p:pic>
      <p:pic>
        <p:nvPicPr>
          <p:cNvPr id="8195" name="Picture 3" descr="I Like this quote"/>
          <p:cNvPicPr>
            <a:picLocks noChangeAspect="1" noChangeArrowheads="1"/>
          </p:cNvPicPr>
          <p:nvPr/>
        </p:nvPicPr>
        <p:blipFill>
          <a:blip r:embed="rId5" cstate="print"/>
          <a:srcRect/>
          <a:stretch>
            <a:fillRect/>
          </a:stretch>
        </p:blipFill>
        <p:spPr bwMode="auto">
          <a:xfrm>
            <a:off x="550863" y="-136525"/>
            <a:ext cx="114300" cy="104775"/>
          </a:xfrm>
          <a:prstGeom prst="rect">
            <a:avLst/>
          </a:prstGeom>
          <a:noFill/>
        </p:spPr>
      </p:pic>
      <p:pic>
        <p:nvPicPr>
          <p:cNvPr id="8196" name="Picture 4" descr="I dislike this quote"/>
          <p:cNvPicPr>
            <a:picLocks noChangeAspect="1" noChangeArrowheads="1"/>
          </p:cNvPicPr>
          <p:nvPr/>
        </p:nvPicPr>
        <p:blipFill>
          <a:blip r:embed="rId6" cstate="print"/>
          <a:srcRect/>
          <a:stretch>
            <a:fillRect/>
          </a:stretch>
        </p:blipFill>
        <p:spPr bwMode="auto">
          <a:xfrm>
            <a:off x="698500" y="-136525"/>
            <a:ext cx="114300" cy="10477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8204"/>
                                        </p:tgtEl>
                                        <p:attrNameLst>
                                          <p:attrName>style.visibility</p:attrName>
                                        </p:attrNameLst>
                                      </p:cBhvr>
                                      <p:to>
                                        <p:strVal val="visible"/>
                                      </p:to>
                                    </p:set>
                                    <p:anim calcmode="lin" valueType="num">
                                      <p:cBhvr>
                                        <p:cTn id="7" dur="500" decel="50000" fill="hold">
                                          <p:stCondLst>
                                            <p:cond delay="0"/>
                                          </p:stCondLst>
                                        </p:cTn>
                                        <p:tgtEl>
                                          <p:spTgt spid="820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20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204"/>
                                        </p:tgtEl>
                                        <p:attrNameLst>
                                          <p:attrName>ppt_w</p:attrName>
                                        </p:attrNameLst>
                                      </p:cBhvr>
                                      <p:tavLst>
                                        <p:tav tm="0">
                                          <p:val>
                                            <p:strVal val="#ppt_w*.05"/>
                                          </p:val>
                                        </p:tav>
                                        <p:tav tm="100000">
                                          <p:val>
                                            <p:strVal val="#ppt_w"/>
                                          </p:val>
                                        </p:tav>
                                      </p:tavLst>
                                    </p:anim>
                                    <p:anim calcmode="lin" valueType="num">
                                      <p:cBhvr>
                                        <p:cTn id="10" dur="1000" fill="hold"/>
                                        <p:tgtEl>
                                          <p:spTgt spid="820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20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20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20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204"/>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
                                            <p:txEl>
                                              <p:pRg st="14" end="14"/>
                                            </p:txEl>
                                          </p:spTgt>
                                        </p:tgtEl>
                                        <p:attrNameLst>
                                          <p:attrName>style.visibility</p:attrName>
                                        </p:attrNameLst>
                                      </p:cBhvr>
                                      <p:to>
                                        <p:strVal val="visible"/>
                                      </p:to>
                                    </p:set>
                                    <p:anim to="" calcmode="lin" valueType="num">
                                      <p:cBhvr>
                                        <p:cTn id="79" dur="1" fill="hold"/>
                                        <p:tgtEl>
                                          <p:spTgt spid="2">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ttp://www.independent.co.uk/multimedia/archive/00158/pg-14-Aristotle-Ala_158261t.jpg"/>
          <p:cNvPicPr>
            <a:picLocks noChangeAspect="1" noChangeArrowheads="1"/>
          </p:cNvPicPr>
          <p:nvPr/>
        </p:nvPicPr>
        <p:blipFill>
          <a:blip r:embed="rId3" cstate="print"/>
          <a:srcRect/>
          <a:stretch>
            <a:fillRect/>
          </a:stretch>
        </p:blipFill>
        <p:spPr bwMode="auto">
          <a:xfrm>
            <a:off x="5486400" y="381000"/>
            <a:ext cx="2884293" cy="3447489"/>
          </a:xfrm>
          <a:prstGeom prst="rect">
            <a:avLst/>
          </a:prstGeom>
          <a:noFill/>
        </p:spPr>
      </p:pic>
      <p:sp>
        <p:nvSpPr>
          <p:cNvPr id="2" name="TextBox 1"/>
          <p:cNvSpPr txBox="1"/>
          <p:nvPr/>
        </p:nvSpPr>
        <p:spPr>
          <a:xfrm rot="10800000" flipV="1">
            <a:off x="0" y="0"/>
            <a:ext cx="8839200" cy="8956298"/>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Aristotle: 384-322 BCE:</a:t>
            </a:r>
          </a:p>
          <a:p>
            <a:r>
              <a:rPr lang="en-US" sz="2400" dirty="0" smtClean="0"/>
              <a:t>“On one occasion Aristotle was </a:t>
            </a:r>
          </a:p>
          <a:p>
            <a:r>
              <a:rPr lang="en-US" sz="2400" dirty="0" smtClean="0"/>
              <a:t>        	 asked how much educated men </a:t>
            </a:r>
          </a:p>
          <a:p>
            <a:r>
              <a:rPr lang="en-US" sz="2400" dirty="0" smtClean="0"/>
              <a:t>         	were superior to those </a:t>
            </a:r>
          </a:p>
          <a:p>
            <a:r>
              <a:rPr lang="en-US" sz="2400" dirty="0" smtClean="0"/>
              <a:t>          	uneducated: 'As much,' said he,</a:t>
            </a:r>
          </a:p>
          <a:p>
            <a:r>
              <a:rPr lang="en-US" sz="2400" dirty="0" smtClean="0"/>
              <a:t>         	 'as the living are to the dead.’” </a:t>
            </a:r>
          </a:p>
          <a:p>
            <a:r>
              <a:rPr lang="en-US" sz="2400" dirty="0" smtClean="0"/>
              <a:t>“All human actions have one or </a:t>
            </a:r>
          </a:p>
          <a:p>
            <a:r>
              <a:rPr lang="en-US" sz="2400" dirty="0" smtClean="0"/>
              <a:t>        	more of these seven causes:</a:t>
            </a:r>
          </a:p>
          <a:p>
            <a:r>
              <a:rPr lang="en-US" sz="2400" dirty="0" smtClean="0"/>
              <a:t>       	 chance, nature, compulsion,	</a:t>
            </a:r>
          </a:p>
          <a:p>
            <a:r>
              <a:rPr lang="en-US" sz="2400" dirty="0" smtClean="0"/>
              <a:t>	 habit, reason, passion, and desire.” </a:t>
            </a:r>
          </a:p>
          <a:p>
            <a:r>
              <a:rPr lang="en-US" sz="2400" dirty="0" smtClean="0"/>
              <a:t>“Education is the best provision</a:t>
            </a:r>
          </a:p>
          <a:p>
            <a:r>
              <a:rPr lang="en-US" sz="2400" dirty="0" smtClean="0"/>
              <a:t>        	 for the journey to old age.”</a:t>
            </a:r>
          </a:p>
          <a:p>
            <a:r>
              <a:rPr lang="en-US" sz="2400" dirty="0" smtClean="0"/>
              <a:t>“ It is the mark of an educated mind to be able to entertain a thought             	without accepting it.”</a:t>
            </a:r>
          </a:p>
          <a:p>
            <a:r>
              <a:rPr lang="en-US" sz="2400" dirty="0" smtClean="0"/>
              <a:t>“Man, perfected by society, is the best of all animals; he is the most 	terrible of all when he lives without law, and without justice.” </a:t>
            </a:r>
          </a:p>
          <a:p>
            <a:r>
              <a:rPr lang="en-US" sz="2400" dirty="0" smtClean="0"/>
              <a:t>“The only stable state is the one in which all men are equal before the 	law.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decel="50000" fill="hold">
                                          <p:stCondLst>
                                            <p:cond delay="0"/>
                                          </p:stCondLst>
                                        </p:cTn>
                                        <p:tgtEl>
                                          <p:spTgt spid="205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5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51"/>
                                        </p:tgtEl>
                                        <p:attrNameLst>
                                          <p:attrName>ppt_w</p:attrName>
                                        </p:attrNameLst>
                                      </p:cBhvr>
                                      <p:tavLst>
                                        <p:tav tm="0">
                                          <p:val>
                                            <p:strVal val="#ppt_w*.05"/>
                                          </p:val>
                                        </p:tav>
                                        <p:tav tm="100000">
                                          <p:val>
                                            <p:strVal val="#ppt_w"/>
                                          </p:val>
                                        </p:tav>
                                      </p:tavLst>
                                    </p:anim>
                                    <p:anim calcmode="lin" valueType="num">
                                      <p:cBhvr>
                                        <p:cTn id="10" dur="1000" fill="hold"/>
                                        <p:tgtEl>
                                          <p:spTgt spid="205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5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5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5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51"/>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anim to="" calcmode="lin" valueType="num">
                                      <p:cBhvr>
                                        <p:cTn id="79" dur="1" fill="hold"/>
                                        <p:tgtEl>
                                          <p:spTgt spid="2">
                                            <p:txEl>
                                              <p:pRg st="12" end="12"/>
                                            </p:txEl>
                                          </p:spTgt>
                                        </p:tgtEl>
                                        <p:attrNameLst>
                                          <p:attrName/>
                                        </p:attrNameLst>
                                      </p:cBhvr>
                                    </p:anim>
                                  </p:childTnLst>
                                </p:cTn>
                              </p:par>
                            </p:childTnLst>
                          </p:cTn>
                        </p:par>
                      </p:childTnLst>
                    </p:cTn>
                  </p:par>
                  <p:par>
                    <p:cTn id="80" fill="hold">
                      <p:stCondLst>
                        <p:cond delay="indefinite"/>
                      </p:stCondLst>
                      <p:childTnLst>
                        <p:par>
                          <p:cTn id="81" fill="hold">
                            <p:stCondLst>
                              <p:cond delay="0"/>
                            </p:stCondLst>
                            <p:childTnLst>
                              <p:par>
                                <p:cTn id="82" presetID="24" presetClass="entr" presetSubtype="0" fill="hold" grpId="0" nodeType="clickEffect">
                                  <p:stCondLst>
                                    <p:cond delay="0"/>
                                  </p:stCondLst>
                                  <p:childTnLst>
                                    <p:set>
                                      <p:cBhvr>
                                        <p:cTn id="83" dur="1" fill="hold">
                                          <p:stCondLst>
                                            <p:cond delay="0"/>
                                          </p:stCondLst>
                                        </p:cTn>
                                        <p:tgtEl>
                                          <p:spTgt spid="2">
                                            <p:txEl>
                                              <p:pRg st="13" end="13"/>
                                            </p:txEl>
                                          </p:spTgt>
                                        </p:tgtEl>
                                        <p:attrNameLst>
                                          <p:attrName>style.visibility</p:attrName>
                                        </p:attrNameLst>
                                      </p:cBhvr>
                                      <p:to>
                                        <p:strVal val="visible"/>
                                      </p:to>
                                    </p:set>
                                    <p:anim to="" calcmode="lin" valueType="num">
                                      <p:cBhvr>
                                        <p:cTn id="84" dur="1" fill="hold"/>
                                        <p:tgtEl>
                                          <p:spTgt spid="2">
                                            <p:txEl>
                                              <p:pRg st="13" end="13"/>
                                            </p:txEl>
                                          </p:spTgt>
                                        </p:tgtEl>
                                        <p:attrNameLst>
                                          <p:attrName/>
                                        </p:attrNameLst>
                                      </p:cBhvr>
                                    </p:anim>
                                  </p:childTnLst>
                                </p:cTn>
                              </p:par>
                            </p:childTnLst>
                          </p:cTn>
                        </p:par>
                      </p:childTnLst>
                    </p:cTn>
                  </p:par>
                  <p:par>
                    <p:cTn id="85" fill="hold">
                      <p:stCondLst>
                        <p:cond delay="indefinite"/>
                      </p:stCondLst>
                      <p:childTnLst>
                        <p:par>
                          <p:cTn id="86" fill="hold">
                            <p:stCondLst>
                              <p:cond delay="0"/>
                            </p:stCondLst>
                            <p:childTnLst>
                              <p:par>
                                <p:cTn id="87" presetID="24" presetClass="entr" presetSubtype="0" fill="hold" grpId="0" nodeType="clickEffect">
                                  <p:stCondLst>
                                    <p:cond delay="0"/>
                                  </p:stCondLst>
                                  <p:childTnLst>
                                    <p:set>
                                      <p:cBhvr>
                                        <p:cTn id="88" dur="1" fill="hold">
                                          <p:stCondLst>
                                            <p:cond delay="0"/>
                                          </p:stCondLst>
                                        </p:cTn>
                                        <p:tgtEl>
                                          <p:spTgt spid="2">
                                            <p:txEl>
                                              <p:pRg st="14" end="14"/>
                                            </p:txEl>
                                          </p:spTgt>
                                        </p:tgtEl>
                                        <p:attrNameLst>
                                          <p:attrName>style.visibility</p:attrName>
                                        </p:attrNameLst>
                                      </p:cBhvr>
                                      <p:to>
                                        <p:strVal val="visible"/>
                                      </p:to>
                                    </p:set>
                                    <p:anim to="" calcmode="lin" valueType="num">
                                      <p:cBhvr>
                                        <p:cTn id="89" dur="1" fill="hold"/>
                                        <p:tgtEl>
                                          <p:spTgt spid="2">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7-00265 Marketing Symposium 2008">
  <a:themeElements>
    <a:clrScheme name="Template-light">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2400" dirty="0" err="1" smtClean="0">
            <a:effectLst>
              <a:outerShdw blurRad="38100" dist="38100" dir="2700000" algn="tl">
                <a:srgbClr val="000000">
                  <a:alpha val="43137"/>
                </a:srgbClr>
              </a:outerShdw>
            </a:effectLst>
          </a:defRPr>
        </a:defPPr>
      </a:lstStyle>
    </a:tx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1_Feathered_Lime_Green 4X3 Template Segoe</Template>
  <TotalTime>623</TotalTime>
  <Words>1522</Words>
  <Application>Microsoft Office PowerPoint</Application>
  <PresentationFormat>On-screen Show (4:3)</PresentationFormat>
  <Paragraphs>163</Paragraphs>
  <Slides>12</Slides>
  <Notes>11</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7-00265 Marketing Symposium 2008</vt:lpstr>
      <vt:lpstr>White with Courier font for code slides</vt:lpstr>
      <vt:lpstr>1_White with Courier font for code slides</vt:lpstr>
      <vt:lpstr> Ancient Greek Historia  Life; Philosophy; Politics as it pertains to art.  800 BCE-1st Century CE </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Various Ancient Greek History  Life; Philosophy; Politics;  800 BCE-1st Century CE</dc:title>
  <dc:creator>Louise Clemmer</dc:creator>
  <cp:lastModifiedBy>Louise Clemmer</cp:lastModifiedBy>
  <cp:revision>14</cp:revision>
  <dcterms:created xsi:type="dcterms:W3CDTF">2010-10-02T23:54:37Z</dcterms:created>
  <dcterms:modified xsi:type="dcterms:W3CDTF">2010-10-06T03:13:58Z</dcterms:modified>
</cp:coreProperties>
</file>