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 id="2147483673" r:id="rId3"/>
  </p:sldMasterIdLst>
  <p:notesMasterIdLst>
    <p:notesMasterId r:id="rId15"/>
  </p:notesMasterIdLst>
  <p:sldIdLst>
    <p:sldId id="256" r:id="rId4"/>
    <p:sldId id="257" r:id="rId5"/>
    <p:sldId id="258" r:id="rId6"/>
    <p:sldId id="259" r:id="rId7"/>
    <p:sldId id="260" r:id="rId8"/>
    <p:sldId id="262" r:id="rId9"/>
    <p:sldId id="263" r:id="rId10"/>
    <p:sldId id="264" r:id="rId11"/>
    <p:sldId id="265" r:id="rId12"/>
    <p:sldId id="266"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4" autoAdjust="0"/>
    <p:restoredTop sz="78674" autoAdjust="0"/>
  </p:normalViewPr>
  <p:slideViewPr>
    <p:cSldViewPr>
      <p:cViewPr varScale="1">
        <p:scale>
          <a:sx n="57" d="100"/>
          <a:sy n="57" d="100"/>
        </p:scale>
        <p:origin x="-118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70FF79-F28A-48D9-AEC4-DEAAA3E7FA7B}" type="datetimeFigureOut">
              <a:rPr lang="en-US" smtClean="0"/>
              <a:pPr/>
              <a:t>10/3/2010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5D30BD-B556-4B85-A80F-05A60CA3745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Historia</a:t>
            </a:r>
            <a:r>
              <a:rPr lang="en-US" dirty="0" smtClean="0"/>
              <a:t> means inquiry put together with careful research.</a:t>
            </a:r>
            <a:endParaRPr lang="en-US" dirty="0"/>
          </a:p>
        </p:txBody>
      </p:sp>
      <p:sp>
        <p:nvSpPr>
          <p:cNvPr id="4" name="Slide Number Placeholder 3"/>
          <p:cNvSpPr>
            <a:spLocks noGrp="1"/>
          </p:cNvSpPr>
          <p:nvPr>
            <p:ph type="sldNum" sz="quarter" idx="10"/>
          </p:nvPr>
        </p:nvSpPr>
        <p:spPr/>
        <p:txBody>
          <a:bodyPr/>
          <a:lstStyle/>
          <a:p>
            <a:fld id="{A95D30BD-B556-4B85-A80F-05A60CA3745E}"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Aeschylus: </a:t>
            </a:r>
            <a:r>
              <a:rPr lang="en-US" dirty="0" smtClean="0"/>
              <a:t>Plays</a:t>
            </a:r>
            <a:r>
              <a:rPr lang="en-US" baseline="0" dirty="0" smtClean="0"/>
              <a:t> were the first to include two actors plus the chorus. 7 of his 90 plays survived. Wrote </a:t>
            </a:r>
            <a:r>
              <a:rPr lang="en-US" baseline="0" dirty="0" err="1" smtClean="0"/>
              <a:t>Orestiea</a:t>
            </a:r>
            <a:r>
              <a:rPr lang="en-US" baseline="0" dirty="0" smtClean="0"/>
              <a:t> trilogy, </a:t>
            </a:r>
            <a:r>
              <a:rPr lang="en-US" dirty="0" smtClean="0"/>
              <a:t>Among all the products of the Greek stage none can compare with it in tragic power; no other play shows the same intensity and pureness of belief in the divine and good; none can surpass the lessons it teaches, and the wisdom of which it is the mouthpiece. </a:t>
            </a:r>
            <a:r>
              <a:rPr lang="en-US" b="1" dirty="0" smtClean="0"/>
              <a:t>Aesop</a:t>
            </a:r>
            <a:r>
              <a:rPr lang="en-US" dirty="0" smtClean="0"/>
              <a:t>, freed slaves from Samos, known for his fables. </a:t>
            </a:r>
            <a:r>
              <a:rPr lang="en-US" b="1" dirty="0" smtClean="0"/>
              <a:t>Aristophanes</a:t>
            </a:r>
            <a:r>
              <a:rPr lang="en-US" dirty="0" smtClean="0"/>
              <a:t> Athenian playwright</a:t>
            </a:r>
            <a:r>
              <a:rPr lang="en-US" baseline="0" dirty="0" smtClean="0"/>
              <a:t> considered to be the greatest ancient satirical writer, </a:t>
            </a:r>
            <a:r>
              <a:rPr lang="en-US" baseline="0" dirty="0" err="1" smtClean="0"/>
              <a:t>Lysistrata</a:t>
            </a:r>
            <a:r>
              <a:rPr lang="en-US" baseline="0" dirty="0" smtClean="0"/>
              <a:t>. </a:t>
            </a:r>
            <a:r>
              <a:rPr lang="en-US" b="1" baseline="0" dirty="0" smtClean="0"/>
              <a:t>Euripides</a:t>
            </a:r>
            <a:r>
              <a:rPr lang="en-US" baseline="0" dirty="0" smtClean="0"/>
              <a:t> wrote more than 90 tragedies but only 18 survive in complete form. </a:t>
            </a:r>
            <a:r>
              <a:rPr lang="en-US" b="1" baseline="0" dirty="0" err="1" smtClean="0"/>
              <a:t>Sapho</a:t>
            </a:r>
            <a:r>
              <a:rPr lang="en-US" baseline="0" dirty="0" smtClean="0"/>
              <a:t> known for her lyrical, romantic poetry. </a:t>
            </a:r>
            <a:r>
              <a:rPr lang="en-US" b="1" baseline="0" dirty="0" smtClean="0"/>
              <a:t>Sophocles</a:t>
            </a:r>
            <a:r>
              <a:rPr lang="en-US" baseline="0" dirty="0" smtClean="0"/>
              <a:t> greatest dramatist in Greek literature. Wrote Oedipus Rex, </a:t>
            </a:r>
            <a:r>
              <a:rPr lang="en-US" baseline="0" dirty="0" err="1" smtClean="0"/>
              <a:t>Antigone</a:t>
            </a:r>
            <a:r>
              <a:rPr lang="en-US" baseline="0" dirty="0" smtClean="0"/>
              <a:t>, </a:t>
            </a:r>
          </a:p>
          <a:p>
            <a:endParaRPr lang="en-US" dirty="0"/>
          </a:p>
        </p:txBody>
      </p:sp>
      <p:sp>
        <p:nvSpPr>
          <p:cNvPr id="4" name="Slide Number Placeholder 3"/>
          <p:cNvSpPr>
            <a:spLocks noGrp="1"/>
          </p:cNvSpPr>
          <p:nvPr>
            <p:ph type="sldNum" sz="quarter" idx="10"/>
          </p:nvPr>
        </p:nvSpPr>
        <p:spPr/>
        <p:txBody>
          <a:bodyPr/>
          <a:lstStyle/>
          <a:p>
            <a:fld id="{A95D30BD-B556-4B85-A80F-05A60CA3745E}" type="slidenum">
              <a:rPr lang="en-US" smtClean="0"/>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Each polis</a:t>
            </a:r>
            <a:r>
              <a:rPr lang="en-US" baseline="0" dirty="0" smtClean="0"/>
              <a:t> demanded the loyalty of its citizens in local religious, military and economic matters, which prevented the unification of Greece. Olympic games were once every four years in honor of Zeus; Winners gained personal fame and were honored in art such as the Panathenaic amphora. Economy between the Polis prospered mainly because of slave labor; </a:t>
            </a:r>
            <a:r>
              <a:rPr lang="en-US" baseline="0" dirty="0" smtClean="0"/>
              <a:t>480 </a:t>
            </a:r>
            <a:r>
              <a:rPr lang="en-US" baseline="0" dirty="0" smtClean="0"/>
              <a:t>the Polis formed a defensive alliance and defeated the invasion force at Marathon, twenty-six miles north east of Athens. Marathon is in honor of a courier who ran to Athens to deliver the message of the victory, “Rejoice, we conquer” and then died. </a:t>
            </a:r>
            <a:r>
              <a:rPr lang="en-US" baseline="0" dirty="0" smtClean="0"/>
              <a:t>They defeated and destroyed the Persians by designing the </a:t>
            </a:r>
            <a:r>
              <a:rPr lang="en-US" baseline="0" dirty="0" err="1" smtClean="0"/>
              <a:t>trireems</a:t>
            </a:r>
            <a:r>
              <a:rPr lang="en-US" baseline="0" dirty="0" smtClean="0"/>
              <a:t>, boat with three banks of oars. War never completely ended, but consisted of small battles. Polis met and stored money on Delos, Apollo’s shrine, Athens took full responsibility for saving Greece from the Persians.  Young </a:t>
            </a:r>
            <a:r>
              <a:rPr lang="en-US" baseline="0" dirty="0" err="1" smtClean="0"/>
              <a:t>democracty</a:t>
            </a:r>
            <a:r>
              <a:rPr lang="en-US" baseline="0" dirty="0" smtClean="0"/>
              <a:t> had a thriving commerce, unique religion and inquisitive philosophy, that all contributed to their immense artistic </a:t>
            </a:r>
            <a:r>
              <a:rPr lang="en-US" baseline="0" dirty="0" err="1" smtClean="0"/>
              <a:t>schievement</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A95D30BD-B556-4B85-A80F-05A60CA3745E}"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40,000 were men, 40,000</a:t>
            </a:r>
            <a:r>
              <a:rPr lang="en-US" baseline="0" dirty="0" smtClean="0"/>
              <a:t> were women, 50,000 were foreigners, 100,000 were slaves, almost one per person. </a:t>
            </a:r>
            <a:endParaRPr lang="en-US" dirty="0"/>
          </a:p>
        </p:txBody>
      </p:sp>
      <p:sp>
        <p:nvSpPr>
          <p:cNvPr id="4" name="Slide Number Placeholder 3"/>
          <p:cNvSpPr>
            <a:spLocks noGrp="1"/>
          </p:cNvSpPr>
          <p:nvPr>
            <p:ph type="sldNum" sz="quarter" idx="10"/>
          </p:nvPr>
        </p:nvSpPr>
        <p:spPr/>
        <p:txBody>
          <a:bodyPr/>
          <a:lstStyle/>
          <a:p>
            <a:fld id="{A95D30BD-B556-4B85-A80F-05A60CA3745E}"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Sparta was the anti-Athens, ruled</a:t>
            </a:r>
            <a:r>
              <a:rPr lang="en-US" baseline="0" dirty="0" smtClean="0"/>
              <a:t> by council of elders, represented warriors, courage, militarism. Men forced to be soldiers, live in barracks until they were thirty years old. Athens was humiliated, lost their navy. </a:t>
            </a:r>
          </a:p>
          <a:p>
            <a:endParaRPr lang="en-US" dirty="0"/>
          </a:p>
        </p:txBody>
      </p:sp>
      <p:sp>
        <p:nvSpPr>
          <p:cNvPr id="4" name="Slide Number Placeholder 3"/>
          <p:cNvSpPr>
            <a:spLocks noGrp="1"/>
          </p:cNvSpPr>
          <p:nvPr>
            <p:ph type="sldNum" sz="quarter" idx="10"/>
          </p:nvPr>
        </p:nvSpPr>
        <p:spPr/>
        <p:txBody>
          <a:bodyPr/>
          <a:lstStyle/>
          <a:p>
            <a:fld id="{A95D30BD-B556-4B85-A80F-05A60CA3745E}"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Made pilgrimages</a:t>
            </a:r>
            <a:r>
              <a:rPr lang="en-US" baseline="0" dirty="0" smtClean="0"/>
              <a:t> to Apollo’s oracle Delphi solicited advice, might not be lucid but always respected. Numerous religious cults celebrated the cycle of seasons. Encouraged the fertility of earth with mysterious rituals, Greek dance and drama developed from these rites where belief in the human irrationality lies close to the heart of the classical tragedies. Water. By separating out. </a:t>
            </a:r>
            <a:r>
              <a:rPr lang="en-US" sz="1200" dirty="0" smtClean="0">
                <a:effectLst>
                  <a:outerShdw blurRad="38100" dist="38100" dir="2700000" algn="tl">
                    <a:srgbClr val="000000">
                      <a:alpha val="43137"/>
                    </a:srgbClr>
                  </a:outerShdw>
                </a:effectLst>
                <a:latin typeface="Maiandra GD" pitchFamily="34" charset="0"/>
              </a:rPr>
              <a:t>The universe is in a constant flow, Nothing is; everything is becoming.</a:t>
            </a:r>
            <a:endParaRPr lang="en-US" dirty="0"/>
          </a:p>
        </p:txBody>
      </p:sp>
      <p:sp>
        <p:nvSpPr>
          <p:cNvPr id="4" name="Slide Number Placeholder 3"/>
          <p:cNvSpPr>
            <a:spLocks noGrp="1"/>
          </p:cNvSpPr>
          <p:nvPr>
            <p:ph type="sldNum" sz="quarter" idx="10"/>
          </p:nvPr>
        </p:nvSpPr>
        <p:spPr/>
        <p:txBody>
          <a:bodyPr/>
          <a:lstStyle/>
          <a:p>
            <a:fld id="{A95D30BD-B556-4B85-A80F-05A60CA3745E}"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Sophists, wise ones championed the new pragmatic</a:t>
            </a:r>
            <a:r>
              <a:rPr lang="en-US" baseline="0" dirty="0" smtClean="0"/>
              <a:t> art of persuasion.  Sophists were versed in rhetoric , grammar, diction, logical argument, behind the scenes intrigue, they set up schools and charged a high fee for their services, which was a most unethical act according to traditional Greek thinking.  </a:t>
            </a:r>
            <a:r>
              <a:rPr lang="en-US" dirty="0" smtClean="0"/>
              <a:t>Established beliefs of religion, morals, and scientific came under fire. Protagoras-knowledge</a:t>
            </a:r>
            <a:r>
              <a:rPr lang="en-US" baseline="0" dirty="0" smtClean="0"/>
              <a:t>, truth, and reality are subjective, there are no objective facts or real truths, objectivity cannot be achieved and people must be satisfied with subjective knowledge or mere opinion.  Truth was relative because the world we sense is imperfect because human senses are imperfect. Man is the measure…truth is therefore relative and subjective, What appears to be truth at any given moment is true and what appears as real is real so far as any one person is concerned at any given time. But one person’s truth cannot be measured against another. </a:t>
            </a:r>
            <a:endParaRPr lang="en-US" dirty="0"/>
          </a:p>
        </p:txBody>
      </p:sp>
      <p:sp>
        <p:nvSpPr>
          <p:cNvPr id="4" name="Slide Number Placeholder 3"/>
          <p:cNvSpPr>
            <a:spLocks noGrp="1"/>
          </p:cNvSpPr>
          <p:nvPr>
            <p:ph type="sldNum" sz="quarter" idx="10"/>
          </p:nvPr>
        </p:nvSpPr>
        <p:spPr/>
        <p:txBody>
          <a:bodyPr/>
          <a:lstStyle/>
          <a:p>
            <a:fld id="{A95D30BD-B556-4B85-A80F-05A60CA3745E}"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Never wrote</a:t>
            </a:r>
            <a:r>
              <a:rPr lang="en-US" baseline="0" dirty="0" smtClean="0"/>
              <a:t> anything down, Plato wrote down all that he said. </a:t>
            </a:r>
            <a:r>
              <a:rPr lang="en-US" dirty="0" smtClean="0"/>
              <a:t>No qualms about asking a judge to explain justice or an artist to define </a:t>
            </a:r>
            <a:r>
              <a:rPr lang="en-US" baseline="0" dirty="0" smtClean="0"/>
              <a:t>art. Believed in the right of the individual to speak freely. Spent his days in the agora talking to young men and asking them to examine their lives. At the center of his thinking lay the psyche-the mind and soul, this he believed was immortal and more important than the body, which perished. Every individual was to raise his or her psyche to the highest potential through rigorous debate, contemplation that created virtuous behavior.</a:t>
            </a:r>
          </a:p>
          <a:p>
            <a:r>
              <a:rPr lang="en-US" baseline="0" dirty="0" smtClean="0"/>
              <a:t>Elders said he was disruptive, blasphemous, and treasonous in his arguments. In 399BCE he was sentenced to death by drinking hemlock. He would rather die than leave his beloved Athens and compromise on his principles.</a:t>
            </a:r>
            <a:endParaRPr lang="en-US" dirty="0"/>
          </a:p>
        </p:txBody>
      </p:sp>
      <p:sp>
        <p:nvSpPr>
          <p:cNvPr id="4" name="Slide Number Placeholder 3"/>
          <p:cNvSpPr>
            <a:spLocks noGrp="1"/>
          </p:cNvSpPr>
          <p:nvPr>
            <p:ph type="sldNum" sz="quarter" idx="10"/>
          </p:nvPr>
        </p:nvSpPr>
        <p:spPr/>
        <p:txBody>
          <a:bodyPr/>
          <a:lstStyle/>
          <a:p>
            <a:fld id="{A95D30BD-B556-4B85-A80F-05A60CA3745E}"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rPr>
              <a:t>“Love is a serious mental disease.”   “…Without effort, you cannot be prosperous.” </a:t>
            </a:r>
            <a:r>
              <a:rPr lang="en-US" sz="1200" baseline="0" dirty="0" smtClean="0">
                <a:solidFill>
                  <a:schemeClr val="bg1"/>
                </a:solidFill>
              </a:rPr>
              <a:t>He called artistry the “divine madness.” Plato mistrusted the arts.  </a:t>
            </a:r>
            <a:r>
              <a:rPr lang="en-US" sz="1200" dirty="0" smtClean="0">
                <a:solidFill>
                  <a:schemeClr val="bg1"/>
                </a:solidFill>
              </a:rPr>
              <a:t>Grew up with privilege. Wrote The Republic a series of dialogues with Socrates. Present at Socrates’ death. </a:t>
            </a:r>
            <a:r>
              <a:rPr lang="en-US" sz="1200" dirty="0" err="1" smtClean="0">
                <a:solidFill>
                  <a:schemeClr val="bg1"/>
                </a:solidFill>
              </a:rPr>
              <a:t>Techne</a:t>
            </a:r>
            <a:r>
              <a:rPr lang="en-US" sz="1200" dirty="0" smtClean="0">
                <a:solidFill>
                  <a:schemeClr val="bg1"/>
                </a:solidFill>
              </a:rPr>
              <a:t>, was the ability of an artist to be in command of a medium, to know what the end result would be and to know how to execute the artwork to achieve that result. Fundamental</a:t>
            </a:r>
            <a:r>
              <a:rPr lang="en-US" sz="1200" baseline="0" dirty="0" smtClean="0">
                <a:solidFill>
                  <a:schemeClr val="bg1"/>
                </a:solidFill>
              </a:rPr>
              <a:t> principles he believed that what was good work and beautiful could only be considered using measurement and proportion. Everything on earth is an imitation of reality, forms are the objects of thought, they exist independently. </a:t>
            </a:r>
            <a:endParaRPr lang="en-US" sz="1200" dirty="0" smtClean="0">
              <a:solidFill>
                <a:schemeClr val="bg1"/>
              </a:solidFill>
            </a:endParaRPr>
          </a:p>
          <a:p>
            <a:endParaRPr lang="en-US" dirty="0"/>
          </a:p>
        </p:txBody>
      </p:sp>
      <p:sp>
        <p:nvSpPr>
          <p:cNvPr id="4" name="Slide Number Placeholder 3"/>
          <p:cNvSpPr>
            <a:spLocks noGrp="1"/>
          </p:cNvSpPr>
          <p:nvPr>
            <p:ph type="sldNum" sz="quarter" idx="10"/>
          </p:nvPr>
        </p:nvSpPr>
        <p:spPr/>
        <p:txBody>
          <a:bodyPr/>
          <a:lstStyle/>
          <a:p>
            <a:fld id="{A95D30BD-B556-4B85-A80F-05A60CA3745E}"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Herodotus</a:t>
            </a:r>
            <a:r>
              <a:rPr lang="en-US" dirty="0" smtClean="0"/>
              <a:t>-</a:t>
            </a:r>
            <a:r>
              <a:rPr lang="en-US" sz="1200" dirty="0" smtClean="0">
                <a:effectLst>
                  <a:outerShdw blurRad="38100" dist="38100" dir="2700000" algn="tl">
                    <a:srgbClr val="000000">
                      <a:alpha val="43137"/>
                    </a:srgbClr>
                  </a:outerShdw>
                </a:effectLst>
              </a:rPr>
              <a:t>Invented inspiring speeches;</a:t>
            </a:r>
            <a:r>
              <a:rPr lang="en-US" sz="1200" baseline="0" dirty="0" smtClean="0">
                <a:effectLst>
                  <a:outerShdw blurRad="38100" dist="38100" dir="2700000" algn="tl">
                    <a:srgbClr val="000000">
                      <a:alpha val="43137"/>
                    </a:srgbClr>
                  </a:outerShdw>
                </a:effectLst>
              </a:rPr>
              <a:t> d</a:t>
            </a:r>
            <a:r>
              <a:rPr lang="en-US" sz="1200" dirty="0" smtClean="0">
                <a:effectLst>
                  <a:outerShdw blurRad="38100" dist="38100" dir="2700000" algn="tl">
                    <a:srgbClr val="000000">
                      <a:alpha val="43137"/>
                    </a:srgbClr>
                  </a:outerShdw>
                </a:effectLst>
              </a:rPr>
              <a:t>escribed wars in colorful detail; even recorded conflicting points of view; believed the gods supported justice and truth, The fault with the Persians</a:t>
            </a:r>
            <a:r>
              <a:rPr lang="en-US" sz="1200" baseline="0" dirty="0" smtClean="0">
                <a:effectLst>
                  <a:outerShdw blurRad="38100" dist="38100" dir="2700000" algn="tl">
                    <a:srgbClr val="000000">
                      <a:alpha val="43137"/>
                    </a:srgbClr>
                  </a:outerShdw>
                </a:effectLst>
              </a:rPr>
              <a:t> was hubris, Greek were morally right.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baseline="0" dirty="0" smtClean="0">
                <a:effectLst>
                  <a:outerShdw blurRad="38100" dist="38100" dir="2700000" algn="tl">
                    <a:srgbClr val="000000">
                      <a:alpha val="43137"/>
                    </a:srgbClr>
                  </a:outerShdw>
                </a:effectLst>
              </a:rPr>
              <a:t>Thucydides:  </a:t>
            </a:r>
            <a:r>
              <a:rPr lang="en-US" sz="1200" dirty="0" smtClean="0">
                <a:effectLst>
                  <a:outerShdw blurRad="38100" dist="38100" dir="2700000" algn="tl">
                    <a:srgbClr val="000000">
                      <a:alpha val="43137"/>
                    </a:srgbClr>
                  </a:outerShdw>
                </a:effectLst>
              </a:rPr>
              <a:t>Exiled from  Athens due</a:t>
            </a:r>
            <a:r>
              <a:rPr lang="en-US" sz="1200" baseline="0" dirty="0" smtClean="0">
                <a:effectLst>
                  <a:outerShdw blurRad="38100" dist="38100" dir="2700000" algn="tl">
                    <a:srgbClr val="000000">
                      <a:alpha val="43137"/>
                    </a:srgbClr>
                  </a:outerShdw>
                </a:effectLst>
              </a:rPr>
              <a:t> to his foibles and follies as a Naval commander, reveals human motives in ordinary events in order to draw a larger picture of history. His object was to instruct his readers so that they would be armed with knowledge when events of the past recurred</a:t>
            </a:r>
            <a:r>
              <a:rPr lang="en-US" sz="1200" b="1" baseline="0" dirty="0" smtClean="0">
                <a:effectLst>
                  <a:outerShdw blurRad="38100" dist="38100" dir="2700000" algn="tl">
                    <a:srgbClr val="000000">
                      <a:alpha val="43137"/>
                    </a:srgbClr>
                  </a:outerShdw>
                </a:effectLst>
              </a:rPr>
              <a:t>. Hippocrates</a:t>
            </a:r>
            <a:r>
              <a:rPr lang="en-US" sz="1200" baseline="0" dirty="0" smtClean="0">
                <a:effectLst>
                  <a:outerShdw blurRad="38100" dist="38100" dir="2700000" algn="tl">
                    <a:srgbClr val="000000">
                      <a:alpha val="43137"/>
                    </a:srgbClr>
                  </a:outerShdw>
                </a:effectLst>
              </a:rPr>
              <a:t>: laid down the principles of modern medicine.</a:t>
            </a:r>
            <a:r>
              <a:rPr lang="en-US" sz="1200" b="1" dirty="0" smtClean="0"/>
              <a:t> Archimedes</a:t>
            </a:r>
            <a:r>
              <a:rPr lang="en-US" sz="1200" dirty="0" smtClean="0"/>
              <a:t> - was a mathematician and an engineer. He designed a machine, called the Archimedean screw, which could make water flow uphill. His design has been used for almost 2,000 years, to take water from rivers to the fields. </a:t>
            </a:r>
            <a:r>
              <a:rPr lang="en-US" sz="1200" b="1" dirty="0" smtClean="0"/>
              <a:t>Archimedes</a:t>
            </a:r>
            <a:r>
              <a:rPr lang="en-US" sz="1200" dirty="0" smtClean="0"/>
              <a:t> was able to tell fool's gold from real gold. </a:t>
            </a:r>
          </a:p>
          <a:p>
            <a:r>
              <a:rPr lang="en-US" sz="1200" b="1" baseline="0" dirty="0" smtClean="0">
                <a:effectLst>
                  <a:outerShdw blurRad="38100" dist="38100" dir="2700000" algn="tl">
                    <a:srgbClr val="000000">
                      <a:alpha val="43137"/>
                    </a:srgbClr>
                  </a:outerShdw>
                </a:effectLst>
              </a:rPr>
              <a:t>Ptolemy</a:t>
            </a:r>
            <a:r>
              <a:rPr lang="en-US" sz="1200" baseline="0" dirty="0" smtClean="0">
                <a:effectLst>
                  <a:outerShdw blurRad="38100" dist="38100" dir="2700000" algn="tl">
                    <a:srgbClr val="000000">
                      <a:alpha val="43137"/>
                    </a:srgbClr>
                  </a:outerShdw>
                </a:effectLst>
              </a:rPr>
              <a:t>:  based his findings on the idea that heavens revolved around the earth. </a:t>
            </a:r>
            <a:r>
              <a:rPr lang="en-US" sz="1200" b="1" dirty="0" smtClean="0"/>
              <a:t>Parmenides</a:t>
            </a:r>
            <a:r>
              <a:rPr lang="en-US" sz="1200" dirty="0" smtClean="0"/>
              <a:t> - watched an eclipse of the Moon in about 470 BC, and noticed that the Earth's shadow was curved. He worked out that if the shadow was curved, then the Earth must be round.</a:t>
            </a:r>
          </a:p>
          <a:p>
            <a:r>
              <a:rPr lang="en-US" sz="1200" b="1" dirty="0" smtClean="0"/>
              <a:t>Pythagoras</a:t>
            </a:r>
            <a:r>
              <a:rPr lang="en-US" sz="1200" dirty="0" smtClean="0"/>
              <a:t> – Pythagorean theorem on right-angled triangles.</a:t>
            </a:r>
          </a:p>
          <a:p>
            <a:endParaRPr lang="en-US" sz="1200" baseline="0" dirty="0" smtClean="0">
              <a:effectLst>
                <a:outerShdw blurRad="38100" dist="38100" dir="2700000" algn="tl">
                  <a:srgbClr val="000000">
                    <a:alpha val="43137"/>
                  </a:srgbClr>
                </a:outerShdw>
              </a:effectLst>
            </a:endParaRPr>
          </a:p>
          <a:p>
            <a:r>
              <a:rPr lang="en-US" sz="1200" baseline="0" dirty="0" smtClean="0">
                <a:effectLst>
                  <a:outerShdw blurRad="38100" dist="38100" dir="2700000" algn="tl">
                    <a:srgbClr val="000000">
                      <a:alpha val="43137"/>
                    </a:srgbClr>
                  </a:outerShdw>
                </a:effectLst>
              </a:rPr>
              <a:t>Euclid</a:t>
            </a:r>
            <a:r>
              <a:rPr lang="en-US" sz="1200" dirty="0" smtClean="0">
                <a:effectLst>
                  <a:outerShdw blurRad="38100" dist="38100" dir="2700000" algn="tl">
                    <a:srgbClr val="000000">
                      <a:alpha val="43137"/>
                    </a:srgbClr>
                  </a:outerShdw>
                </a:effectLst>
              </a:rPr>
              <a:t> </a:t>
            </a:r>
            <a:endParaRPr lang="en-US" dirty="0"/>
          </a:p>
        </p:txBody>
      </p:sp>
      <p:sp>
        <p:nvSpPr>
          <p:cNvPr id="4" name="Slide Number Placeholder 3"/>
          <p:cNvSpPr>
            <a:spLocks noGrp="1"/>
          </p:cNvSpPr>
          <p:nvPr>
            <p:ph type="sldNum" sz="quarter" idx="10"/>
          </p:nvPr>
        </p:nvSpPr>
        <p:spPr/>
        <p:txBody>
          <a:bodyPr/>
          <a:lstStyle/>
          <a:p>
            <a:fld id="{A95D30BD-B556-4B85-A80F-05A60CA3745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grpSp>
        <p:nvGrpSpPr>
          <p:cNvPr id="4" name="Group 3"/>
          <p:cNvGrpSpPr/>
          <p:nvPr/>
        </p:nvGrpSpPr>
        <p:grpSpPr>
          <a:xfrm>
            <a:off x="0" y="6324600"/>
            <a:ext cx="9140826" cy="533400"/>
            <a:chOff x="-1" y="6324600"/>
            <a:chExt cx="12188826" cy="533400"/>
          </a:xfrm>
        </p:grpSpPr>
        <p:sp>
          <p:nvSpPr>
            <p:cNvPr id="5" name="Rectangle 4"/>
            <p:cNvSpPr/>
            <p:nvPr userDrawn="1"/>
          </p:nvSpPr>
          <p:spPr bwMode="auto">
            <a:xfrm>
              <a:off x="6856412" y="6324600"/>
              <a:ext cx="5332413" cy="533400"/>
            </a:xfrm>
            <a:prstGeom prst="rect">
              <a:avLst/>
            </a:prstGeom>
            <a:gradFill flip="none" rotWithShape="1">
              <a:gsLst>
                <a:gs pos="100000">
                  <a:schemeClr val="tx1"/>
                </a:gs>
                <a:gs pos="0">
                  <a:schemeClr val="lt1">
                    <a:shade val="67500"/>
                    <a:satMod val="115000"/>
                    <a:alpha val="0"/>
                  </a:schemeClr>
                </a:gs>
              </a:gsLst>
              <a:lin ang="0" scaled="1"/>
              <a:tileRect/>
            </a:grad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mj-lt"/>
              </a:endParaRPr>
            </a:p>
          </p:txBody>
        </p:sp>
        <p:pic>
          <p:nvPicPr>
            <p:cNvPr id="6" name="Picture 5" descr="white-bar.png"/>
            <p:cNvPicPr>
              <a:picLocks noChangeAspect="1"/>
            </p:cNvPicPr>
            <p:nvPr userDrawn="1"/>
          </p:nvPicPr>
          <p:blipFill>
            <a:blip r:embed="rId3" cstate="print"/>
            <a:stretch>
              <a:fillRect/>
            </a:stretch>
          </p:blipFill>
          <p:spPr>
            <a:xfrm flipH="1">
              <a:off x="-1" y="6324600"/>
              <a:ext cx="12188825" cy="533400"/>
            </a:xfrm>
            <a:prstGeom prst="rect">
              <a:avLst/>
            </a:prstGeom>
          </p:spPr>
        </p:pic>
      </p:gr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vert="horz" wrap="square" lIns="0" tIns="0" rIns="0" bIns="0" rtlCol="0" anchor="ctr" anchorCtr="0">
            <a:noAutofit/>
          </a:bodyPr>
          <a:lstStyle>
            <a:lvl1pPr algn="l" defTabSz="914363" rtl="0" eaLnBrk="1" latinLnBrk="0" hangingPunct="1">
              <a:lnSpc>
                <a:spcPct val="90000"/>
              </a:lnSpc>
              <a:spcBef>
                <a:spcPct val="0"/>
              </a:spcBef>
              <a:buNone/>
              <a:defRPr kumimoji="0" lang="en-US" sz="5400" b="0" i="1" u="none" strike="noStrike" kern="1200" cap="none" spc="-150" normalizeH="0" baseline="0" noProof="0" dirty="0">
                <a:ln w="11430"/>
                <a:gradFill flip="none" rotWithShape="1">
                  <a:gsLst>
                    <a:gs pos="0">
                      <a:srgbClr val="FFFFB9"/>
                    </a:gs>
                    <a:gs pos="100000">
                      <a:schemeClr val="accent1">
                        <a:lumMod val="60000"/>
                        <a:lumOff val="40000"/>
                      </a:schemeClr>
                    </a:gs>
                  </a:gsLst>
                  <a:lin ang="5400000" scaled="0"/>
                  <a:tileRect/>
                </a:gradFill>
                <a:effectLst>
                  <a:outerShdw blurRad="50800" dist="38100" dir="2700000" algn="tl" rotWithShape="0">
                    <a:prstClr val="black">
                      <a:alpha val="40000"/>
                    </a:prstClr>
                  </a:outerShdw>
                </a:effectLst>
                <a:uLnTx/>
                <a:uFillTx/>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grpSp>
        <p:nvGrpSpPr>
          <p:cNvPr id="4" name="Group 4"/>
          <p:cNvGrpSpPr/>
          <p:nvPr/>
        </p:nvGrpSpPr>
        <p:grpSpPr>
          <a:xfrm>
            <a:off x="0" y="6324600"/>
            <a:ext cx="9140826" cy="533400"/>
            <a:chOff x="-1" y="6324600"/>
            <a:chExt cx="12188826" cy="533400"/>
          </a:xfrm>
        </p:grpSpPr>
        <p:sp>
          <p:nvSpPr>
            <p:cNvPr id="6" name="Rectangle 5"/>
            <p:cNvSpPr/>
            <p:nvPr userDrawn="1"/>
          </p:nvSpPr>
          <p:spPr bwMode="auto">
            <a:xfrm>
              <a:off x="6856412" y="6324600"/>
              <a:ext cx="5332413" cy="533400"/>
            </a:xfrm>
            <a:prstGeom prst="rect">
              <a:avLst/>
            </a:prstGeom>
            <a:gradFill flip="none" rotWithShape="1">
              <a:gsLst>
                <a:gs pos="100000">
                  <a:schemeClr val="tx1"/>
                </a:gs>
                <a:gs pos="0">
                  <a:schemeClr val="lt1">
                    <a:shade val="67500"/>
                    <a:satMod val="115000"/>
                    <a:alpha val="0"/>
                  </a:schemeClr>
                </a:gs>
              </a:gsLst>
              <a:lin ang="0" scaled="1"/>
              <a:tileRect/>
            </a:grad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mj-lt"/>
              </a:endParaRPr>
            </a:p>
          </p:txBody>
        </p:sp>
        <p:pic>
          <p:nvPicPr>
            <p:cNvPr id="8" name="Picture 7" descr="white-bar.png"/>
            <p:cNvPicPr>
              <a:picLocks noChangeAspect="1"/>
            </p:cNvPicPr>
            <p:nvPr userDrawn="1"/>
          </p:nvPicPr>
          <p:blipFill>
            <a:blip r:embed="rId3" cstate="print"/>
            <a:stretch>
              <a:fillRect/>
            </a:stretch>
          </p:blipFill>
          <p:spPr>
            <a:xfrm flipH="1">
              <a:off x="-1" y="6324600"/>
              <a:ext cx="12188825" cy="533400"/>
            </a:xfrm>
            <a:prstGeom prst="rect">
              <a:avLst/>
            </a:prstGeom>
          </p:spPr>
        </p:pic>
      </p:gr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135969"/>
          </a:xfrm>
        </p:spPr>
        <p:txBody>
          <a:bodyPr/>
          <a:lstStyle>
            <a:lvl1pPr>
              <a:lnSpc>
                <a:spcPct val="90000"/>
              </a:lnSpc>
              <a:defRPr/>
            </a:lvl1pPr>
            <a:lvl2pPr algn="l" defTabSz="914363" rtl="0" eaLnBrk="1" latinLnBrk="0" hangingPunct="1">
              <a:lnSpc>
                <a:spcPct val="90000"/>
              </a:lnSpc>
              <a:spcBef>
                <a:spcPct val="20000"/>
              </a:spcBef>
              <a:buSzPct val="85000"/>
              <a:buFontTx/>
              <a:buBlip>
                <a:blip r:embed="rId2"/>
              </a:buBlip>
              <a:defRPr lang="en-US" sz="2800" kern="1200" dirty="0" smtClean="0">
                <a:solidFill>
                  <a:schemeClr val="tx1"/>
                </a:solidFill>
                <a:effectLst>
                  <a:outerShdw blurRad="63500" dist="38100" dir="2700000" algn="tl" rotWithShape="0">
                    <a:prstClr val="black">
                      <a:alpha val="20000"/>
                    </a:prstClr>
                  </a:outerShdw>
                </a:effectLst>
                <a:latin typeface="+mn-lt"/>
                <a:ea typeface="+mn-ea"/>
                <a:cs typeface="+mn-cs"/>
              </a:defRPr>
            </a:lvl2pPr>
            <a:lvl3pPr algn="l" defTabSz="914363" rtl="0" eaLnBrk="1" latinLnBrk="0" hangingPunct="1">
              <a:lnSpc>
                <a:spcPct val="90000"/>
              </a:lnSpc>
              <a:spcBef>
                <a:spcPct val="20000"/>
              </a:spcBef>
              <a:buSzPct val="85000"/>
              <a:buFontTx/>
              <a:buBlip>
                <a:blip r:embed="rId2"/>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3pPr>
            <a:lvl4pPr algn="l" defTabSz="914363" rtl="0" eaLnBrk="1" latinLnBrk="0" hangingPunct="1">
              <a:lnSpc>
                <a:spcPct val="90000"/>
              </a:lnSpc>
              <a:spcBef>
                <a:spcPct val="20000"/>
              </a:spcBef>
              <a:buSzPct val="85000"/>
              <a:buFontTx/>
              <a:buBlip>
                <a:blip r:embed="rId2"/>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4pPr>
            <a:lvl5pPr algn="l" defTabSz="914363" rtl="0" eaLnBrk="1" latinLnBrk="0" hangingPunct="1">
              <a:lnSpc>
                <a:spcPct val="90000"/>
              </a:lnSpc>
              <a:spcBef>
                <a:spcPct val="20000"/>
              </a:spcBef>
              <a:buSzPct val="85000"/>
              <a:buFontTx/>
              <a:buBlip>
                <a:blip r:embed="rId2"/>
              </a:buBlip>
              <a:defRPr lang="en-US" sz="2400" kern="1200" dirty="0">
                <a:solidFill>
                  <a:schemeClr val="tx1"/>
                </a:solidFill>
                <a:effectLst>
                  <a:outerShdw blurRad="63500" dist="38100" dir="2700000" algn="tl" rotWithShape="0">
                    <a:prstClr val="black">
                      <a:alpha val="20000"/>
                    </a:prstClr>
                  </a:outerShdw>
                </a:effectLst>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03680"/>
          </a:xfrm>
        </p:spPr>
        <p:txBody>
          <a:bodyPr/>
          <a:lstStyle>
            <a:lvl1pPr>
              <a:lnSpc>
                <a:spcPct val="90000"/>
              </a:lnSpc>
              <a:defRPr/>
            </a:lvl1pPr>
            <a:lvl2pPr algn="l" defTabSz="914363" rtl="0" eaLnBrk="1" latinLnBrk="0" hangingPunct="1">
              <a:lnSpc>
                <a:spcPct val="90000"/>
              </a:lnSpc>
              <a:spcBef>
                <a:spcPct val="20000"/>
              </a:spcBef>
              <a:buSzPct val="85000"/>
              <a:buFontTx/>
              <a:buBlip>
                <a:blip r:embed="rId2"/>
              </a:buBlip>
              <a:defRPr lang="en-US" sz="2800" kern="1200" dirty="0" smtClean="0">
                <a:solidFill>
                  <a:schemeClr val="tx1"/>
                </a:solidFill>
                <a:effectLst>
                  <a:outerShdw blurRad="63500" dist="38100" dir="2700000" algn="tl" rotWithShape="0">
                    <a:prstClr val="black">
                      <a:alpha val="20000"/>
                    </a:prstClr>
                  </a:outerShdw>
                </a:effectLst>
                <a:latin typeface="+mn-lt"/>
                <a:ea typeface="+mn-ea"/>
                <a:cs typeface="+mn-cs"/>
              </a:defRPr>
            </a:lvl2pPr>
            <a:lvl3pPr algn="l" defTabSz="914363" rtl="0" eaLnBrk="1" latinLnBrk="0" hangingPunct="1">
              <a:lnSpc>
                <a:spcPct val="90000"/>
              </a:lnSpc>
              <a:spcBef>
                <a:spcPct val="20000"/>
              </a:spcBef>
              <a:buSzPct val="85000"/>
              <a:buFontTx/>
              <a:buBlip>
                <a:blip r:embed="rId2"/>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3pPr>
            <a:lvl4pPr algn="l" defTabSz="914363" rtl="0" eaLnBrk="1" latinLnBrk="0" hangingPunct="1">
              <a:lnSpc>
                <a:spcPct val="90000"/>
              </a:lnSpc>
              <a:spcBef>
                <a:spcPct val="20000"/>
              </a:spcBef>
              <a:buSzPct val="85000"/>
              <a:buFontTx/>
              <a:buBlip>
                <a:blip r:embed="rId2"/>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4pPr>
            <a:lvl5pPr algn="l" defTabSz="914363" rtl="0" eaLnBrk="1" latinLnBrk="0" hangingPunct="1">
              <a:lnSpc>
                <a:spcPct val="90000"/>
              </a:lnSpc>
              <a:spcBef>
                <a:spcPct val="20000"/>
              </a:spcBef>
              <a:buSzPct val="85000"/>
              <a:buFontTx/>
              <a:buBlip>
                <a:blip r:embed="rId2"/>
              </a:buBlip>
              <a:defRPr lang="en-US" sz="2400" kern="1200" dirty="0">
                <a:solidFill>
                  <a:schemeClr val="tx1"/>
                </a:solidFill>
                <a:effectLst>
                  <a:outerShdw blurRad="63500" dist="38100" dir="2700000" algn="tl" rotWithShape="0">
                    <a:prstClr val="black">
                      <a:alpha val="20000"/>
                    </a:prstClr>
                  </a:outerShdw>
                </a:effectLst>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400657"/>
          </a:xfrm>
        </p:spPr>
        <p:txBody>
          <a:bodyPr/>
          <a:lstStyle>
            <a:lvl1pPr marL="339976" indent="-339976">
              <a:lnSpc>
                <a:spcPct val="90000"/>
              </a:lnSpc>
              <a:defRPr sz="2800"/>
            </a:lvl1pPr>
            <a:lvl2pPr marL="673338" indent="-325424" algn="l" defTabSz="914363" rtl="0" eaLnBrk="1" latinLnBrk="0" hangingPunct="1">
              <a:lnSpc>
                <a:spcPct val="90000"/>
              </a:lnSpc>
              <a:spcBef>
                <a:spcPct val="20000"/>
              </a:spcBef>
              <a:buSzPct val="85000"/>
              <a:buFontTx/>
              <a:buBlip>
                <a:blip r:embed="rId2"/>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2pPr>
            <a:lvl3pPr marL="953785" indent="-288384" algn="l" defTabSz="914363" rtl="0" eaLnBrk="1" latinLnBrk="0" hangingPunct="1">
              <a:lnSpc>
                <a:spcPct val="90000"/>
              </a:lnSpc>
              <a:spcBef>
                <a:spcPct val="20000"/>
              </a:spcBef>
              <a:buSzPct val="85000"/>
              <a:buFontTx/>
              <a:buBlip>
                <a:blip r:embed="rId2"/>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3pPr>
            <a:lvl4pPr marL="1227618" indent="-273833" algn="l" defTabSz="914363" rtl="0" eaLnBrk="1" latinLnBrk="0" hangingPunct="1">
              <a:lnSpc>
                <a:spcPct val="90000"/>
              </a:lnSpc>
              <a:spcBef>
                <a:spcPct val="20000"/>
              </a:spcBef>
              <a:buSzPct val="85000"/>
              <a:buFontTx/>
              <a:buBlip>
                <a:blip r:embed="rId2"/>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4pPr>
            <a:lvl5pPr marL="1516002" indent="-280447" algn="l" defTabSz="914363" rtl="0" eaLnBrk="1" latinLnBrk="0" hangingPunct="1">
              <a:lnSpc>
                <a:spcPct val="90000"/>
              </a:lnSpc>
              <a:spcBef>
                <a:spcPct val="20000"/>
              </a:spcBef>
              <a:buSzPct val="85000"/>
              <a:buFontTx/>
              <a:buBlip>
                <a:blip r:embed="rId2"/>
              </a:buBlip>
              <a:defRPr lang="en-US" sz="2400" kern="1200" dirty="0">
                <a:solidFill>
                  <a:schemeClr val="tx1"/>
                </a:solidFill>
                <a:effectLst>
                  <a:outerShdw blurRad="63500" dist="38100" dir="2700000" algn="tl" rotWithShape="0">
                    <a:prstClr val="black">
                      <a:alpha val="20000"/>
                    </a:prstClr>
                  </a:outerShdw>
                </a:effectLst>
                <a:latin typeface="+mn-lt"/>
                <a:ea typeface="+mn-ea"/>
                <a:cs typeface="+mn-cs"/>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400657"/>
          </a:xfrm>
        </p:spPr>
        <p:txBody>
          <a:bodyPr/>
          <a:lstStyle>
            <a:lvl1pPr marL="347914" indent="-347914">
              <a:lnSpc>
                <a:spcPct val="90000"/>
              </a:lnSpc>
              <a:defRPr sz="2800"/>
            </a:lvl1pPr>
            <a:lvl2pPr marL="673338" indent="-339976" algn="l" defTabSz="914363" rtl="0" eaLnBrk="1" latinLnBrk="0" hangingPunct="1">
              <a:lnSpc>
                <a:spcPct val="90000"/>
              </a:lnSpc>
              <a:spcBef>
                <a:spcPct val="20000"/>
              </a:spcBef>
              <a:buSzPct val="85000"/>
              <a:buFontTx/>
              <a:buBlip>
                <a:blip r:embed="rId2"/>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2pPr>
            <a:lvl3pPr marL="961722" indent="-302936" algn="l" defTabSz="914363" rtl="0" eaLnBrk="1" latinLnBrk="0" hangingPunct="1">
              <a:lnSpc>
                <a:spcPct val="90000"/>
              </a:lnSpc>
              <a:spcBef>
                <a:spcPct val="20000"/>
              </a:spcBef>
              <a:buSzPct val="85000"/>
              <a:buFontTx/>
              <a:buBlip>
                <a:blip r:embed="rId2"/>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3pPr>
            <a:lvl4pPr marL="1227618" indent="-265896" algn="l" defTabSz="914363" rtl="0" eaLnBrk="1" latinLnBrk="0" hangingPunct="1">
              <a:lnSpc>
                <a:spcPct val="90000"/>
              </a:lnSpc>
              <a:spcBef>
                <a:spcPct val="20000"/>
              </a:spcBef>
              <a:buSzPct val="85000"/>
              <a:buFontTx/>
              <a:buBlip>
                <a:blip r:embed="rId2"/>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4pPr>
            <a:lvl5pPr marL="1516002" indent="-273833" algn="l" defTabSz="914363" rtl="0" eaLnBrk="1" latinLnBrk="0" hangingPunct="1">
              <a:lnSpc>
                <a:spcPct val="90000"/>
              </a:lnSpc>
              <a:spcBef>
                <a:spcPct val="20000"/>
              </a:spcBef>
              <a:buSzPct val="85000"/>
              <a:buFontTx/>
              <a:buBlip>
                <a:blip r:embed="rId2"/>
              </a:buBlip>
              <a:defRPr lang="en-US" sz="2400" kern="1200" dirty="0">
                <a:solidFill>
                  <a:schemeClr val="tx1"/>
                </a:solidFill>
                <a:effectLst>
                  <a:outerShdw blurRad="63500" dist="38100" dir="2700000" algn="tl" rotWithShape="0">
                    <a:prstClr val="black">
                      <a:alpha val="20000"/>
                    </a:prstClr>
                  </a:outerShdw>
                </a:effectLst>
                <a:latin typeface="+mn-lt"/>
                <a:ea typeface="+mn-ea"/>
                <a:cs typeface="+mn-cs"/>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991314"/>
          </a:xfrm>
        </p:spPr>
        <p:txBody>
          <a:bodyPr/>
          <a:lstStyle>
            <a:lvl1pPr marL="281770" indent="-281770">
              <a:defRPr sz="2300"/>
            </a:lvl1pPr>
            <a:lvl2pPr marL="562218" indent="-265896" algn="l" defTabSz="914363" rtl="0" eaLnBrk="1" latinLnBrk="0" hangingPunct="1">
              <a:lnSpc>
                <a:spcPct val="90000"/>
              </a:lnSpc>
              <a:spcBef>
                <a:spcPct val="20000"/>
              </a:spcBef>
              <a:buSzPct val="85000"/>
              <a:buFontTx/>
              <a:buBlip>
                <a:blip r:embed="rId2"/>
              </a:buBlip>
              <a:defRPr lang="en-US" sz="2000" kern="1200" dirty="0" smtClean="0">
                <a:solidFill>
                  <a:schemeClr val="tx1"/>
                </a:solidFill>
                <a:effectLst>
                  <a:outerShdw blurRad="63500" dist="38100" dir="2700000" algn="tl" rotWithShape="0">
                    <a:prstClr val="black">
                      <a:alpha val="20000"/>
                    </a:prstClr>
                  </a:outerShdw>
                </a:effectLst>
                <a:latin typeface="+mn-lt"/>
                <a:ea typeface="+mn-ea"/>
                <a:cs typeface="+mn-cs"/>
              </a:defRPr>
            </a:lvl2pPr>
            <a:lvl3pPr marL="813562" indent="-243407" algn="l" defTabSz="914363" rtl="0" eaLnBrk="1" latinLnBrk="0" hangingPunct="1">
              <a:lnSpc>
                <a:spcPct val="90000"/>
              </a:lnSpc>
              <a:spcBef>
                <a:spcPct val="20000"/>
              </a:spcBef>
              <a:buSzPct val="85000"/>
              <a:buFontTx/>
              <a:buBlip>
                <a:blip r:embed="rId2"/>
              </a:buBlip>
              <a:defRPr lang="en-US" sz="2000" kern="1200" dirty="0" smtClean="0">
                <a:solidFill>
                  <a:schemeClr val="tx1"/>
                </a:solidFill>
                <a:effectLst>
                  <a:outerShdw blurRad="63500" dist="38100" dir="2700000" algn="tl" rotWithShape="0">
                    <a:prstClr val="black">
                      <a:alpha val="20000"/>
                    </a:prstClr>
                  </a:outerShdw>
                </a:effectLst>
                <a:latin typeface="+mn-lt"/>
                <a:ea typeface="+mn-ea"/>
                <a:cs typeface="+mn-cs"/>
              </a:defRPr>
            </a:lvl3pPr>
            <a:lvl4pPr marL="1050354" indent="-228856" algn="l" defTabSz="914363" rtl="0" eaLnBrk="1" latinLnBrk="0" hangingPunct="1">
              <a:lnSpc>
                <a:spcPct val="90000"/>
              </a:lnSpc>
              <a:spcBef>
                <a:spcPct val="20000"/>
              </a:spcBef>
              <a:buSzPct val="85000"/>
              <a:buFontTx/>
              <a:buBlip>
                <a:blip r:embed="rId2"/>
              </a:buBlip>
              <a:defRPr lang="en-US" sz="2000" kern="1200" dirty="0" smtClean="0">
                <a:solidFill>
                  <a:schemeClr val="tx1"/>
                </a:solidFill>
                <a:effectLst>
                  <a:outerShdw blurRad="63500" dist="38100" dir="2700000" algn="tl" rotWithShape="0">
                    <a:prstClr val="black">
                      <a:alpha val="20000"/>
                    </a:prstClr>
                  </a:outerShdw>
                </a:effectLst>
                <a:latin typeface="+mn-lt"/>
                <a:ea typeface="+mn-ea"/>
                <a:cs typeface="+mn-cs"/>
              </a:defRPr>
            </a:lvl4pPr>
            <a:lvl5pPr marL="1279210" indent="-206367" algn="l" defTabSz="914363" rtl="0" eaLnBrk="1" latinLnBrk="0" hangingPunct="1">
              <a:lnSpc>
                <a:spcPct val="90000"/>
              </a:lnSpc>
              <a:spcBef>
                <a:spcPct val="20000"/>
              </a:spcBef>
              <a:buSzPct val="85000"/>
              <a:buFontTx/>
              <a:buBlip>
                <a:blip r:embed="rId2"/>
              </a:buBlip>
              <a:defRPr lang="en-US" sz="2000" kern="1200" dirty="0">
                <a:solidFill>
                  <a:schemeClr val="tx1"/>
                </a:solidFill>
                <a:effectLst>
                  <a:outerShdw blurRad="63500" dist="38100" dir="2700000" algn="tl" rotWithShape="0">
                    <a:prstClr val="black">
                      <a:alpha val="20000"/>
                    </a:prstClr>
                  </a:outerShdw>
                </a:effectLst>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991314"/>
          </a:xfrm>
        </p:spPr>
        <p:txBody>
          <a:bodyPr/>
          <a:lstStyle>
            <a:lvl1pPr marL="296321" indent="-296321">
              <a:defRPr sz="2300"/>
            </a:lvl1pPr>
            <a:lvl2pPr marL="570155" indent="-273833" algn="l" defTabSz="914363" rtl="0" eaLnBrk="1" latinLnBrk="0" hangingPunct="1">
              <a:lnSpc>
                <a:spcPct val="90000"/>
              </a:lnSpc>
              <a:spcBef>
                <a:spcPct val="20000"/>
              </a:spcBef>
              <a:buSzPct val="85000"/>
              <a:buFontTx/>
              <a:buBlip>
                <a:blip r:embed="rId2"/>
              </a:buBlip>
              <a:defRPr lang="en-US" sz="2000" kern="1200" dirty="0" smtClean="0">
                <a:solidFill>
                  <a:schemeClr val="tx1"/>
                </a:solidFill>
                <a:effectLst>
                  <a:outerShdw blurRad="63500" dist="38100" dir="2700000" algn="tl" rotWithShape="0">
                    <a:prstClr val="black">
                      <a:alpha val="20000"/>
                    </a:prstClr>
                  </a:outerShdw>
                </a:effectLst>
                <a:latin typeface="+mn-lt"/>
                <a:ea typeface="+mn-ea"/>
                <a:cs typeface="+mn-cs"/>
              </a:defRPr>
            </a:lvl2pPr>
            <a:lvl3pPr marL="821499" indent="-244730" algn="l" defTabSz="914363" rtl="0" eaLnBrk="1" latinLnBrk="0" hangingPunct="1">
              <a:lnSpc>
                <a:spcPct val="90000"/>
              </a:lnSpc>
              <a:spcBef>
                <a:spcPct val="20000"/>
              </a:spcBef>
              <a:buSzPct val="85000"/>
              <a:buFontTx/>
              <a:buBlip>
                <a:blip r:embed="rId2"/>
              </a:buBlip>
              <a:defRPr lang="en-US" sz="2000" kern="1200" dirty="0" smtClean="0">
                <a:solidFill>
                  <a:schemeClr val="tx1"/>
                </a:solidFill>
                <a:effectLst>
                  <a:outerShdw blurRad="63500" dist="38100" dir="2700000" algn="tl" rotWithShape="0">
                    <a:prstClr val="black">
                      <a:alpha val="20000"/>
                    </a:prstClr>
                  </a:outerShdw>
                </a:effectLst>
                <a:latin typeface="+mn-lt"/>
                <a:ea typeface="+mn-ea"/>
                <a:cs typeface="+mn-cs"/>
              </a:defRPr>
            </a:lvl3pPr>
            <a:lvl4pPr marL="1050354" indent="-236793" algn="l" defTabSz="914363" rtl="0" eaLnBrk="1" latinLnBrk="0" hangingPunct="1">
              <a:lnSpc>
                <a:spcPct val="90000"/>
              </a:lnSpc>
              <a:spcBef>
                <a:spcPct val="20000"/>
              </a:spcBef>
              <a:buSzPct val="85000"/>
              <a:buFontTx/>
              <a:buBlip>
                <a:blip r:embed="rId2"/>
              </a:buBlip>
              <a:defRPr lang="en-US" sz="2000" kern="1200" dirty="0" smtClean="0">
                <a:solidFill>
                  <a:schemeClr val="tx1"/>
                </a:solidFill>
                <a:effectLst>
                  <a:outerShdw blurRad="63500" dist="38100" dir="2700000" algn="tl" rotWithShape="0">
                    <a:prstClr val="black">
                      <a:alpha val="20000"/>
                    </a:prstClr>
                  </a:outerShdw>
                </a:effectLst>
                <a:latin typeface="+mn-lt"/>
                <a:ea typeface="+mn-ea"/>
                <a:cs typeface="+mn-cs"/>
              </a:defRPr>
            </a:lvl4pPr>
            <a:lvl5pPr marL="1279210" indent="-220919" algn="l" defTabSz="914363" rtl="0" eaLnBrk="1" latinLnBrk="0" hangingPunct="1">
              <a:lnSpc>
                <a:spcPct val="90000"/>
              </a:lnSpc>
              <a:spcBef>
                <a:spcPct val="20000"/>
              </a:spcBef>
              <a:buSzPct val="85000"/>
              <a:buFontTx/>
              <a:buBlip>
                <a:blip r:embed="rId2"/>
              </a:buBlip>
              <a:defRPr lang="en-US" sz="2000" kern="1200" dirty="0">
                <a:solidFill>
                  <a:schemeClr val="tx1"/>
                </a:solidFill>
                <a:effectLst>
                  <a:outerShdw blurRad="63500" dist="38100" dir="2700000" algn="tl" rotWithShape="0">
                    <a:prstClr val="black">
                      <a:alpha val="20000"/>
                    </a:prstClr>
                  </a:outerShdw>
                </a:effectLst>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1.xml"/><Relationship Id="rId4" Type="http://schemas.openxmlformats.org/officeDocument/2006/relationships/image" Target="../media/image7.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2.xml"/><Relationship Id="rId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print"/>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460375" indent="-460375" algn="l" defTabSz="914363" rtl="0" eaLnBrk="1" latinLnBrk="0" hangingPunct="1">
        <a:lnSpc>
          <a:spcPct val="90000"/>
        </a:lnSpc>
        <a:spcBef>
          <a:spcPct val="20000"/>
        </a:spcBef>
        <a:buFontTx/>
        <a:buBlip>
          <a:blip r:embed="rId13"/>
        </a:buBlip>
        <a:defRPr lang="en-US" sz="3200" kern="1200" dirty="0" smtClean="0">
          <a:solidFill>
            <a:schemeClr val="tx1"/>
          </a:solidFill>
          <a:effectLst>
            <a:outerShdw blurRad="63500" dist="38100" dir="2700000" algn="tl" rotWithShape="0">
              <a:prstClr val="black">
                <a:alpha val="20000"/>
              </a:prstClr>
            </a:outerShdw>
          </a:effectLst>
          <a:latin typeface="+mn-lt"/>
          <a:ea typeface="+mn-ea"/>
          <a:cs typeface="+mn-cs"/>
        </a:defRPr>
      </a:lvl1pPr>
      <a:lvl2pPr marL="855663" indent="-395288" algn="l" defTabSz="914363" rtl="0" eaLnBrk="1" latinLnBrk="0" hangingPunct="1">
        <a:lnSpc>
          <a:spcPct val="90000"/>
        </a:lnSpc>
        <a:spcBef>
          <a:spcPct val="20000"/>
        </a:spcBef>
        <a:buFontTx/>
        <a:buBlip>
          <a:blip r:embed="rId14"/>
        </a:buBlip>
        <a:defRPr lang="en-US" sz="2800" kern="1200" dirty="0" smtClean="0">
          <a:solidFill>
            <a:schemeClr val="tx1"/>
          </a:solidFill>
          <a:effectLst>
            <a:outerShdw blurRad="63500" dist="38100" dir="2700000" algn="tl" rotWithShape="0">
              <a:prstClr val="black">
                <a:alpha val="20000"/>
              </a:prstClr>
            </a:outerShdw>
          </a:effectLst>
          <a:latin typeface="+mn-lt"/>
          <a:ea typeface="+mn-ea"/>
          <a:cs typeface="+mn-cs"/>
        </a:defRPr>
      </a:lvl2pPr>
      <a:lvl3pPr marL="1258888" indent="-403225" algn="l" defTabSz="914363" rtl="0" eaLnBrk="1" latinLnBrk="0" hangingPunct="1">
        <a:lnSpc>
          <a:spcPct val="90000"/>
        </a:lnSpc>
        <a:spcBef>
          <a:spcPct val="20000"/>
        </a:spcBef>
        <a:buFontTx/>
        <a:buBlip>
          <a:blip r:embed="rId14"/>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3pPr>
      <a:lvl4pPr marL="1604963" indent="-346075" algn="l" defTabSz="914363" rtl="0" eaLnBrk="1" latinLnBrk="0" hangingPunct="1">
        <a:lnSpc>
          <a:spcPct val="90000"/>
        </a:lnSpc>
        <a:spcBef>
          <a:spcPct val="20000"/>
        </a:spcBef>
        <a:buFontTx/>
        <a:buBlip>
          <a:blip r:embed="rId14"/>
        </a:buBlip>
        <a:defRPr lang="en-US" sz="2400" kern="1200" dirty="0" smtClean="0">
          <a:solidFill>
            <a:schemeClr val="tx1"/>
          </a:solidFill>
          <a:effectLst>
            <a:outerShdw blurRad="63500" dist="38100" dir="2700000" algn="tl" rotWithShape="0">
              <a:prstClr val="black">
                <a:alpha val="20000"/>
              </a:prstClr>
            </a:outerShdw>
          </a:effectLst>
          <a:latin typeface="+mn-lt"/>
          <a:ea typeface="+mn-ea"/>
          <a:cs typeface="+mn-cs"/>
        </a:defRPr>
      </a:lvl4pPr>
      <a:lvl5pPr marL="1941513" indent="-336550" algn="l" defTabSz="914363" rtl="0" eaLnBrk="1" latinLnBrk="0" hangingPunct="1">
        <a:lnSpc>
          <a:spcPct val="90000"/>
        </a:lnSpc>
        <a:spcBef>
          <a:spcPct val="20000"/>
        </a:spcBef>
        <a:buFontTx/>
        <a:buBlip>
          <a:blip r:embed="rId14"/>
        </a:buBlip>
        <a:defRPr lang="en-US" sz="2400" kern="1200" dirty="0">
          <a:solidFill>
            <a:schemeClr val="tx1"/>
          </a:solidFill>
          <a:effectLst>
            <a:outerShdw blurRad="63500" dist="38100" dir="2700000" algn="tl" rotWithShape="0">
              <a:prstClr val="black">
                <a:alpha val="20000"/>
              </a:prstClr>
            </a:outerShdw>
          </a:effectLst>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2"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mn-lt"/>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mn-lt"/>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mn-lt"/>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mn-lt"/>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mn-lt"/>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4"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mn-lt"/>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mn-lt"/>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mn-lt"/>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mn-lt"/>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mn-lt"/>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16.gif"/><Relationship Id="rId5" Type="http://schemas.openxmlformats.org/officeDocument/2006/relationships/image" Target="../media/image15.gif"/><Relationship Id="rId4" Type="http://schemas.openxmlformats.org/officeDocument/2006/relationships/image" Target="../media/image14.gi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85800"/>
            <a:ext cx="7681913" cy="1523495"/>
          </a:xfrm>
        </p:spPr>
        <p:txBody>
          <a:bodyPr/>
          <a:lstStyle/>
          <a:p>
            <a:pPr algn="ctr"/>
            <a:r>
              <a:rPr lang="en-US" dirty="0" smtClean="0"/>
              <a:t/>
            </a:r>
            <a:br>
              <a:rPr lang="en-US" dirty="0" smtClean="0"/>
            </a:br>
            <a:r>
              <a:rPr lang="en-US" dirty="0" smtClean="0"/>
              <a:t>Ancient </a:t>
            </a:r>
            <a:r>
              <a:rPr lang="en-US" dirty="0" smtClean="0"/>
              <a:t>Greek </a:t>
            </a:r>
            <a:r>
              <a:rPr lang="en-US" i="1" dirty="0" err="1" smtClean="0"/>
              <a:t>Historia</a:t>
            </a:r>
            <a:r>
              <a:rPr lang="en-US" dirty="0" smtClean="0"/>
              <a:t/>
            </a:r>
            <a:br>
              <a:rPr lang="en-US" dirty="0" smtClean="0"/>
            </a:br>
            <a:r>
              <a:rPr lang="en-US" dirty="0" smtClean="0"/>
              <a:t> Life; Philosophy; </a:t>
            </a:r>
            <a:r>
              <a:rPr lang="en-US" dirty="0" smtClean="0"/>
              <a:t>Politics</a:t>
            </a:r>
            <a:br>
              <a:rPr lang="en-US" dirty="0" smtClean="0"/>
            </a:br>
            <a:r>
              <a:rPr lang="en-US" dirty="0" smtClean="0"/>
              <a:t>as it pertains to art.</a:t>
            </a:r>
            <a:r>
              <a:rPr lang="en-US" dirty="0" smtClean="0"/>
              <a:t> </a:t>
            </a:r>
            <a:r>
              <a:rPr lang="en-US" dirty="0" smtClean="0"/>
              <a:t/>
            </a:r>
            <a:br>
              <a:rPr lang="en-US" dirty="0" smtClean="0"/>
            </a:br>
            <a:r>
              <a:rPr lang="en-US" dirty="0" smtClean="0"/>
              <a:t>800 BCE-1</a:t>
            </a:r>
            <a:r>
              <a:rPr lang="en-US" baseline="30000" dirty="0" smtClean="0"/>
              <a:t>st</a:t>
            </a:r>
            <a:r>
              <a:rPr lang="en-US" dirty="0" smtClean="0"/>
              <a:t> Century CE</a:t>
            </a:r>
            <a:br>
              <a:rPr lang="en-US" dirty="0" smtClean="0"/>
            </a:br>
            <a:endParaRPr lang="en-US"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0"/>
            <a:ext cx="8915400" cy="6186309"/>
          </a:xfrm>
          <a:prstGeom prst="rect">
            <a:avLst/>
          </a:prstGeom>
          <a:noFill/>
        </p:spPr>
        <p:txBody>
          <a:bodyPr wrap="square" rtlCol="0">
            <a:spAutoFit/>
          </a:bodyPr>
          <a:lstStyle/>
          <a:p>
            <a:pPr algn="ctr"/>
            <a:r>
              <a:rPr lang="en-US" sz="4400" dirty="0" smtClean="0">
                <a:effectLst>
                  <a:outerShdw blurRad="38100" dist="38100" dir="2700000" algn="tl">
                    <a:srgbClr val="000000">
                      <a:alpha val="43137"/>
                    </a:srgbClr>
                  </a:outerShdw>
                </a:effectLst>
              </a:rPr>
              <a:t>Famous Greek Literary Figures:</a:t>
            </a:r>
          </a:p>
          <a:p>
            <a:r>
              <a:rPr lang="en-US" sz="3200" dirty="0" smtClean="0">
                <a:effectLst>
                  <a:outerShdw blurRad="38100" dist="38100" dir="2700000" algn="tl">
                    <a:srgbClr val="000000">
                      <a:alpha val="43137"/>
                    </a:srgbClr>
                  </a:outerShdw>
                </a:effectLst>
              </a:rPr>
              <a:t>Aeschylus:</a:t>
            </a:r>
          </a:p>
          <a:p>
            <a:r>
              <a:rPr lang="en-US" sz="3200" dirty="0" smtClean="0">
                <a:effectLst>
                  <a:outerShdw blurRad="38100" dist="38100" dir="2700000" algn="tl">
                    <a:srgbClr val="000000">
                      <a:alpha val="43137"/>
                    </a:srgbClr>
                  </a:outerShdw>
                </a:effectLst>
              </a:rPr>
              <a:t> </a:t>
            </a:r>
            <a:r>
              <a:rPr lang="en-US" sz="3200" dirty="0" smtClean="0">
                <a:effectLst>
                  <a:outerShdw blurRad="38100" dist="38100" dir="2700000" algn="tl">
                    <a:srgbClr val="000000">
                      <a:alpha val="43137"/>
                    </a:srgbClr>
                  </a:outerShdw>
                </a:effectLst>
              </a:rPr>
              <a:t> </a:t>
            </a:r>
            <a:r>
              <a:rPr lang="en-US" sz="3200" dirty="0" smtClean="0">
                <a:effectLst>
                  <a:outerShdw blurRad="38100" dist="38100" dir="2700000" algn="tl">
                    <a:srgbClr val="000000">
                      <a:alpha val="43137"/>
                    </a:srgbClr>
                  </a:outerShdw>
                </a:effectLst>
              </a:rPr>
              <a:t>525-426 BCE</a:t>
            </a:r>
          </a:p>
          <a:p>
            <a:r>
              <a:rPr lang="en-US" sz="3200" dirty="0" smtClean="0">
                <a:effectLst>
                  <a:outerShdw blurRad="38100" dist="38100" dir="2700000" algn="tl">
                    <a:srgbClr val="000000">
                      <a:alpha val="43137"/>
                    </a:srgbClr>
                  </a:outerShdw>
                </a:effectLst>
              </a:rPr>
              <a:t>Aesop: </a:t>
            </a:r>
          </a:p>
          <a:p>
            <a:r>
              <a:rPr lang="en-US" sz="3200" dirty="0" smtClean="0">
                <a:effectLst>
                  <a:outerShdw blurRad="38100" dist="38100" dir="2700000" algn="tl">
                    <a:srgbClr val="000000">
                      <a:alpha val="43137"/>
                    </a:srgbClr>
                  </a:outerShdw>
                </a:effectLst>
              </a:rPr>
              <a:t> 6</a:t>
            </a:r>
            <a:r>
              <a:rPr lang="en-US" sz="3200" baseline="30000" dirty="0" smtClean="0">
                <a:effectLst>
                  <a:outerShdw blurRad="38100" dist="38100" dir="2700000" algn="tl">
                    <a:srgbClr val="000000">
                      <a:alpha val="43137"/>
                    </a:srgbClr>
                  </a:outerShdw>
                </a:effectLst>
              </a:rPr>
              <a:t>th</a:t>
            </a:r>
            <a:r>
              <a:rPr lang="en-US" sz="3200" dirty="0" smtClean="0">
                <a:effectLst>
                  <a:outerShdw blurRad="38100" dist="38100" dir="2700000" algn="tl">
                    <a:srgbClr val="000000">
                      <a:alpha val="43137"/>
                    </a:srgbClr>
                  </a:outerShdw>
                </a:effectLst>
              </a:rPr>
              <a:t> Century BCE</a:t>
            </a:r>
          </a:p>
          <a:p>
            <a:r>
              <a:rPr lang="en-US" sz="3200" dirty="0" smtClean="0">
                <a:effectLst>
                  <a:outerShdw blurRad="38100" dist="38100" dir="2700000" algn="tl">
                    <a:srgbClr val="000000">
                      <a:alpha val="43137"/>
                    </a:srgbClr>
                  </a:outerShdw>
                </a:effectLst>
              </a:rPr>
              <a:t>Aristophanes: </a:t>
            </a:r>
          </a:p>
          <a:p>
            <a:r>
              <a:rPr lang="en-US" sz="3200" dirty="0" smtClean="0">
                <a:effectLst>
                  <a:outerShdw blurRad="38100" dist="38100" dir="2700000" algn="tl">
                    <a:srgbClr val="000000">
                      <a:alpha val="43137"/>
                    </a:srgbClr>
                  </a:outerShdw>
                </a:effectLst>
              </a:rPr>
              <a:t>  287-212 BCE </a:t>
            </a:r>
          </a:p>
          <a:p>
            <a:r>
              <a:rPr lang="en-US" sz="3200" dirty="0" smtClean="0">
                <a:effectLst>
                  <a:outerShdw blurRad="38100" dist="38100" dir="2700000" algn="tl">
                    <a:srgbClr val="000000">
                      <a:alpha val="43137"/>
                    </a:srgbClr>
                  </a:outerShdw>
                </a:effectLst>
              </a:rPr>
              <a:t>Euripides:</a:t>
            </a:r>
          </a:p>
          <a:p>
            <a:r>
              <a:rPr lang="en-US" sz="3200" dirty="0" smtClean="0">
                <a:effectLst>
                  <a:outerShdw blurRad="38100" dist="38100" dir="2700000" algn="tl">
                    <a:srgbClr val="000000">
                      <a:alpha val="43137"/>
                    </a:srgbClr>
                  </a:outerShdw>
                </a:effectLst>
              </a:rPr>
              <a:t> </a:t>
            </a:r>
            <a:r>
              <a:rPr lang="en-US" sz="3200" dirty="0" smtClean="0">
                <a:effectLst>
                  <a:outerShdw blurRad="38100" dist="38100" dir="2700000" algn="tl">
                    <a:srgbClr val="000000">
                      <a:alpha val="43137"/>
                    </a:srgbClr>
                  </a:outerShdw>
                </a:effectLst>
              </a:rPr>
              <a:t>   480-406 BCE </a:t>
            </a:r>
          </a:p>
          <a:p>
            <a:r>
              <a:rPr lang="en-US" sz="3200" dirty="0" err="1" smtClean="0">
                <a:effectLst>
                  <a:outerShdw blurRad="38100" dist="38100" dir="2700000" algn="tl">
                    <a:srgbClr val="000000">
                      <a:alpha val="43137"/>
                    </a:srgbClr>
                  </a:outerShdw>
                </a:effectLst>
              </a:rPr>
              <a:t>Sapho</a:t>
            </a:r>
            <a:r>
              <a:rPr lang="en-US" sz="3200" dirty="0" smtClean="0">
                <a:effectLst>
                  <a:outerShdw blurRad="38100" dist="38100" dir="2700000" algn="tl">
                    <a:srgbClr val="000000">
                      <a:alpha val="43137"/>
                    </a:srgbClr>
                  </a:outerShdw>
                </a:effectLst>
              </a:rPr>
              <a:t>: </a:t>
            </a:r>
          </a:p>
          <a:p>
            <a:r>
              <a:rPr lang="en-US" sz="3200" dirty="0" smtClean="0">
                <a:effectLst>
                  <a:outerShdw blurRad="38100" dist="38100" dir="2700000" algn="tl">
                    <a:srgbClr val="000000">
                      <a:alpha val="43137"/>
                    </a:srgbClr>
                  </a:outerShdw>
                </a:effectLst>
              </a:rPr>
              <a:t>6</a:t>
            </a:r>
            <a:r>
              <a:rPr lang="en-US" sz="3200" baseline="30000" dirty="0" smtClean="0">
                <a:effectLst>
                  <a:outerShdw blurRad="38100" dist="38100" dir="2700000" algn="tl">
                    <a:srgbClr val="000000">
                      <a:alpha val="43137"/>
                    </a:srgbClr>
                  </a:outerShdw>
                </a:effectLst>
              </a:rPr>
              <a:t>th</a:t>
            </a:r>
            <a:r>
              <a:rPr lang="en-US" sz="3200" dirty="0" smtClean="0">
                <a:effectLst>
                  <a:outerShdw blurRad="38100" dist="38100" dir="2700000" algn="tl">
                    <a:srgbClr val="000000">
                      <a:alpha val="43137"/>
                    </a:srgbClr>
                  </a:outerShdw>
                </a:effectLst>
              </a:rPr>
              <a:t> Century BCE</a:t>
            </a:r>
          </a:p>
          <a:p>
            <a:r>
              <a:rPr lang="en-US" sz="3200" dirty="0" smtClean="0">
                <a:effectLst>
                  <a:outerShdw blurRad="38100" dist="38100" dir="2700000" algn="tl">
                    <a:srgbClr val="000000">
                      <a:alpha val="43137"/>
                    </a:srgbClr>
                  </a:outerShdw>
                </a:effectLst>
              </a:rPr>
              <a:t>Sophocles: 496-406 BCE</a:t>
            </a:r>
            <a:endParaRPr lang="en-US" sz="3200" dirty="0" smtClean="0">
              <a:effectLst>
                <a:outerShdw blurRad="38100" dist="38100" dir="2700000" algn="tl">
                  <a:srgbClr val="000000">
                    <a:alpha val="43137"/>
                  </a:srgbClr>
                </a:outerShdw>
              </a:effectLst>
            </a:endParaRPr>
          </a:p>
        </p:txBody>
      </p:sp>
      <p:pic>
        <p:nvPicPr>
          <p:cNvPr id="6146" name="Picture 2" descr="http://cache2.allpostersimages.com/LRG/26/2613/THRVD00Z.jpg"/>
          <p:cNvPicPr>
            <a:picLocks noChangeAspect="1" noChangeArrowheads="1"/>
          </p:cNvPicPr>
          <p:nvPr/>
        </p:nvPicPr>
        <p:blipFill>
          <a:blip r:embed="rId3" cstate="print"/>
          <a:srcRect/>
          <a:stretch>
            <a:fillRect/>
          </a:stretch>
        </p:blipFill>
        <p:spPr bwMode="auto">
          <a:xfrm>
            <a:off x="3048000" y="990600"/>
            <a:ext cx="5892800" cy="44196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to="" calcmode="lin" valueType="num">
                                      <p:cBhvr>
                                        <p:cTn id="12" dur="1" fill="hold"/>
                                        <p:tgtEl>
                                          <p:spTgt spid="2">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to="" calcmode="lin" valueType="num">
                                      <p:cBhvr>
                                        <p:cTn id="17" dur="1" fill="hold"/>
                                        <p:tgtEl>
                                          <p:spTgt spid="2">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 to="" calcmode="lin" valueType="num">
                                      <p:cBhvr>
                                        <p:cTn id="22" dur="1" fill="hold"/>
                                        <p:tgtEl>
                                          <p:spTgt spid="2">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to="" calcmode="lin" valueType="num">
                                      <p:cBhvr>
                                        <p:cTn id="27" dur="1" fill="hold"/>
                                        <p:tgtEl>
                                          <p:spTgt spid="2">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 to="" calcmode="lin" valueType="num">
                                      <p:cBhvr>
                                        <p:cTn id="32" dur="1" fill="hold"/>
                                        <p:tgtEl>
                                          <p:spTgt spid="2">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to="" calcmode="lin" valueType="num">
                                      <p:cBhvr>
                                        <p:cTn id="37" dur="1" fill="hold"/>
                                        <p:tgtEl>
                                          <p:spTgt spid="2">
                                            <p:txEl>
                                              <p:pRg st="6" end="6"/>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 to="" calcmode="lin" valueType="num">
                                      <p:cBhvr>
                                        <p:cTn id="42" dur="1" fill="hold"/>
                                        <p:tgtEl>
                                          <p:spTgt spid="2">
                                            <p:txEl>
                                              <p:pRg st="7" end="7"/>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2">
                                            <p:txEl>
                                              <p:pRg st="8" end="8"/>
                                            </p:txEl>
                                          </p:spTgt>
                                        </p:tgtEl>
                                        <p:attrNameLst>
                                          <p:attrName>style.visibility</p:attrName>
                                        </p:attrNameLst>
                                      </p:cBhvr>
                                      <p:to>
                                        <p:strVal val="visible"/>
                                      </p:to>
                                    </p:set>
                                    <p:anim to="" calcmode="lin" valueType="num">
                                      <p:cBhvr>
                                        <p:cTn id="47" dur="1" fill="hold"/>
                                        <p:tgtEl>
                                          <p:spTgt spid="2">
                                            <p:txEl>
                                              <p:pRg st="8" end="8"/>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2">
                                            <p:txEl>
                                              <p:pRg st="9" end="9"/>
                                            </p:txEl>
                                          </p:spTgt>
                                        </p:tgtEl>
                                        <p:attrNameLst>
                                          <p:attrName>style.visibility</p:attrName>
                                        </p:attrNameLst>
                                      </p:cBhvr>
                                      <p:to>
                                        <p:strVal val="visible"/>
                                      </p:to>
                                    </p:set>
                                    <p:anim to="" calcmode="lin" valueType="num">
                                      <p:cBhvr>
                                        <p:cTn id="52" dur="1" fill="hold"/>
                                        <p:tgtEl>
                                          <p:spTgt spid="2">
                                            <p:txEl>
                                              <p:pRg st="9" end="9"/>
                                            </p:txEl>
                                          </p:spTgt>
                                        </p:tgtEl>
                                        <p:attrNameLst>
                                          <p:attrName/>
                                        </p:attrNameLst>
                                      </p:cBhvr>
                                    </p:anim>
                                  </p:childTnLst>
                                </p:cTn>
                              </p:par>
                            </p:childTnLst>
                          </p:cTn>
                        </p:par>
                      </p:childTnLst>
                    </p:cTn>
                  </p:par>
                  <p:par>
                    <p:cTn id="53" fill="hold">
                      <p:stCondLst>
                        <p:cond delay="indefinite"/>
                      </p:stCondLst>
                      <p:childTnLst>
                        <p:par>
                          <p:cTn id="54" fill="hold">
                            <p:stCondLst>
                              <p:cond delay="0"/>
                            </p:stCondLst>
                            <p:childTnLst>
                              <p:par>
                                <p:cTn id="55" presetID="24" presetClass="entr" presetSubtype="0" fill="hold" grpId="0" nodeType="clickEffect">
                                  <p:stCondLst>
                                    <p:cond delay="0"/>
                                  </p:stCondLst>
                                  <p:childTnLst>
                                    <p:set>
                                      <p:cBhvr>
                                        <p:cTn id="56" dur="1" fill="hold">
                                          <p:stCondLst>
                                            <p:cond delay="0"/>
                                          </p:stCondLst>
                                        </p:cTn>
                                        <p:tgtEl>
                                          <p:spTgt spid="2">
                                            <p:txEl>
                                              <p:pRg st="10" end="10"/>
                                            </p:txEl>
                                          </p:spTgt>
                                        </p:tgtEl>
                                        <p:attrNameLst>
                                          <p:attrName>style.visibility</p:attrName>
                                        </p:attrNameLst>
                                      </p:cBhvr>
                                      <p:to>
                                        <p:strVal val="visible"/>
                                      </p:to>
                                    </p:set>
                                    <p:anim to="" calcmode="lin" valueType="num">
                                      <p:cBhvr>
                                        <p:cTn id="57" dur="1" fill="hold"/>
                                        <p:tgtEl>
                                          <p:spTgt spid="2">
                                            <p:txEl>
                                              <p:pRg st="10" end="10"/>
                                            </p:txEl>
                                          </p:spTgt>
                                        </p:tgtEl>
                                        <p:attrNameLst>
                                          <p:attrName/>
                                        </p:attrNameLst>
                                      </p:cBhvr>
                                    </p:anim>
                                  </p:childTnLst>
                                </p:cTn>
                              </p:par>
                            </p:childTnLst>
                          </p:cTn>
                        </p:par>
                      </p:childTnLst>
                    </p:cTn>
                  </p:par>
                  <p:par>
                    <p:cTn id="58" fill="hold">
                      <p:stCondLst>
                        <p:cond delay="indefinite"/>
                      </p:stCondLst>
                      <p:childTnLst>
                        <p:par>
                          <p:cTn id="59" fill="hold">
                            <p:stCondLst>
                              <p:cond delay="0"/>
                            </p:stCondLst>
                            <p:childTnLst>
                              <p:par>
                                <p:cTn id="60" presetID="24" presetClass="entr" presetSubtype="0" fill="hold" grpId="0" nodeType="clickEffect">
                                  <p:stCondLst>
                                    <p:cond delay="0"/>
                                  </p:stCondLst>
                                  <p:childTnLst>
                                    <p:set>
                                      <p:cBhvr>
                                        <p:cTn id="61" dur="1" fill="hold">
                                          <p:stCondLst>
                                            <p:cond delay="0"/>
                                          </p:stCondLst>
                                        </p:cTn>
                                        <p:tgtEl>
                                          <p:spTgt spid="2">
                                            <p:txEl>
                                              <p:pRg st="11" end="11"/>
                                            </p:txEl>
                                          </p:spTgt>
                                        </p:tgtEl>
                                        <p:attrNameLst>
                                          <p:attrName>style.visibility</p:attrName>
                                        </p:attrNameLst>
                                      </p:cBhvr>
                                      <p:to>
                                        <p:strVal val="visible"/>
                                      </p:to>
                                    </p:set>
                                    <p:anim to="" calcmode="lin" valueType="num">
                                      <p:cBhvr>
                                        <p:cTn id="62" dur="1" fill="hold"/>
                                        <p:tgtEl>
                                          <p:spTgt spid="2">
                                            <p:txEl>
                                              <p:pRg st="11" end="1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95600" y="1143000"/>
            <a:ext cx="2667000" cy="1569660"/>
          </a:xfrm>
          <a:prstGeom prst="rect">
            <a:avLst/>
          </a:prstGeom>
          <a:noFill/>
        </p:spPr>
        <p:txBody>
          <a:bodyPr wrap="square" rtlCol="0">
            <a:spAutoFit/>
          </a:bodyPr>
          <a:lstStyle/>
          <a:p>
            <a:pPr algn="ctr"/>
            <a:r>
              <a:rPr lang="en-US" sz="9600" dirty="0" smtClean="0">
                <a:effectLst>
                  <a:outerShdw blurRad="38100" dist="38100" dir="2700000" algn="tl">
                    <a:srgbClr val="000000">
                      <a:alpha val="43137"/>
                    </a:srgbClr>
                  </a:outerShdw>
                </a:effectLst>
              </a:rPr>
              <a:t>Fin</a:t>
            </a:r>
            <a:endParaRPr lang="en-US" sz="9600" dirty="0" smtClean="0">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0"/>
            <a:ext cx="8053358" cy="6986528"/>
          </a:xfrm>
          <a:prstGeom prst="rect">
            <a:avLst/>
          </a:prstGeom>
          <a:noFill/>
        </p:spPr>
        <p:txBody>
          <a:bodyPr wrap="none" rtlCol="0">
            <a:spAutoFit/>
          </a:bodyPr>
          <a:lstStyle/>
          <a:p>
            <a:r>
              <a:rPr lang="en-US" sz="3200" b="1" dirty="0" smtClean="0">
                <a:effectLst>
                  <a:outerShdw blurRad="38100" dist="38100" dir="2700000" algn="tl">
                    <a:srgbClr val="000000">
                      <a:alpha val="43137"/>
                    </a:srgbClr>
                  </a:outerShdw>
                </a:effectLst>
              </a:rPr>
              <a:t>History:</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Beginnings of Western Civilization</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Greeks called themselves Hellenes</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Ethnicity</a:t>
            </a:r>
            <a:endParaRPr lang="en-US" sz="2800" dirty="0" smtClean="0">
              <a:effectLst>
                <a:outerShdw blurRad="38100" dist="38100" dir="2700000" algn="tl">
                  <a:srgbClr val="000000">
                    <a:alpha val="43137"/>
                  </a:srgbClr>
                </a:outerShdw>
              </a:effectLst>
              <a:latin typeface="Maiandra GD" pitchFamily="34" charset="0"/>
            </a:endParaRP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800 BCE Homer’s </a:t>
            </a:r>
            <a:r>
              <a:rPr lang="en-US" sz="2800" i="1" dirty="0" smtClean="0">
                <a:effectLst>
                  <a:outerShdw blurRad="38100" dist="38100" dir="2700000" algn="tl">
                    <a:srgbClr val="000000">
                      <a:alpha val="43137"/>
                    </a:srgbClr>
                  </a:outerShdw>
                </a:effectLst>
                <a:latin typeface="Maiandra GD" pitchFamily="34" charset="0"/>
              </a:rPr>
              <a:t>The Iliad </a:t>
            </a:r>
            <a:r>
              <a:rPr lang="en-US" sz="2800" dirty="0" smtClean="0">
                <a:effectLst>
                  <a:outerShdw blurRad="38100" dist="38100" dir="2700000" algn="tl">
                    <a:srgbClr val="000000">
                      <a:alpha val="43137"/>
                    </a:srgbClr>
                  </a:outerShdw>
                </a:effectLst>
                <a:latin typeface="Maiandra GD" pitchFamily="34" charset="0"/>
              </a:rPr>
              <a:t>and </a:t>
            </a:r>
            <a:r>
              <a:rPr lang="en-US" sz="2800" i="1" dirty="0" smtClean="0">
                <a:effectLst>
                  <a:outerShdw blurRad="38100" dist="38100" dir="2700000" algn="tl">
                    <a:srgbClr val="000000">
                      <a:alpha val="43137"/>
                    </a:srgbClr>
                  </a:outerShdw>
                </a:effectLst>
                <a:latin typeface="Maiandra GD" pitchFamily="34" charset="0"/>
              </a:rPr>
              <a:t>The Odyssey</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Independent </a:t>
            </a:r>
            <a:r>
              <a:rPr lang="en-US" sz="2800" i="1" dirty="0" smtClean="0">
                <a:effectLst>
                  <a:outerShdw blurRad="38100" dist="38100" dir="2700000" algn="tl">
                    <a:srgbClr val="000000">
                      <a:alpha val="43137"/>
                    </a:srgbClr>
                  </a:outerShdw>
                </a:effectLst>
                <a:latin typeface="Maiandra GD" pitchFamily="34" charset="0"/>
              </a:rPr>
              <a:t> Polis </a:t>
            </a:r>
            <a:r>
              <a:rPr lang="en-US" sz="2800" dirty="0" smtClean="0">
                <a:effectLst>
                  <a:outerShdw blurRad="38100" dist="38100" dir="2700000" algn="tl">
                    <a:srgbClr val="000000">
                      <a:alpha val="43137"/>
                    </a:srgbClr>
                  </a:outerShdw>
                </a:effectLst>
                <a:latin typeface="Maiandra GD" pitchFamily="34" charset="0"/>
              </a:rPr>
              <a:t>(City States)</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 776 BCE first Olympic Games</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Prosperous  trade based economy</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490 BCE Persians invaded Greece</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480 BCE Persians sacked Athens</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479 BCE Greeks defeated the </a:t>
            </a:r>
            <a:r>
              <a:rPr lang="en-US" sz="2800" dirty="0" smtClean="0">
                <a:effectLst>
                  <a:outerShdw blurRad="38100" dist="38100" dir="2700000" algn="tl">
                    <a:srgbClr val="000000">
                      <a:alpha val="43137"/>
                    </a:srgbClr>
                  </a:outerShdw>
                </a:effectLst>
                <a:latin typeface="Maiandra GD" pitchFamily="34" charset="0"/>
              </a:rPr>
              <a:t>Persians</a:t>
            </a:r>
          </a:p>
          <a:p>
            <a:pPr>
              <a:buFont typeface="Wingdings" pitchFamily="2" charset="2"/>
              <a:buChar char="Ø"/>
            </a:pPr>
            <a:r>
              <a:rPr lang="en-US" sz="2800" dirty="0" err="1" smtClean="0">
                <a:effectLst>
                  <a:outerShdw blurRad="38100" dist="38100" dir="2700000" algn="tl">
                    <a:srgbClr val="000000">
                      <a:alpha val="43137"/>
                    </a:srgbClr>
                  </a:outerShdw>
                </a:effectLst>
                <a:latin typeface="Maiandra GD" pitchFamily="34" charset="0"/>
              </a:rPr>
              <a:t>Delian</a:t>
            </a:r>
            <a:r>
              <a:rPr lang="en-US" sz="2800" dirty="0" smtClean="0">
                <a:effectLst>
                  <a:outerShdw blurRad="38100" dist="38100" dir="2700000" algn="tl">
                    <a:srgbClr val="000000">
                      <a:alpha val="43137"/>
                    </a:srgbClr>
                  </a:outerShdw>
                </a:effectLst>
                <a:latin typeface="Maiandra GD" pitchFamily="34" charset="0"/>
              </a:rPr>
              <a:t> League 478</a:t>
            </a:r>
            <a:endParaRPr lang="en-US" sz="2800" dirty="0" smtClean="0">
              <a:effectLst>
                <a:outerShdw blurRad="38100" dist="38100" dir="2700000" algn="tl">
                  <a:srgbClr val="000000">
                    <a:alpha val="43137"/>
                  </a:srgbClr>
                </a:outerShdw>
              </a:effectLst>
              <a:latin typeface="Maiandra GD" pitchFamily="34" charset="0"/>
            </a:endParaRP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During the next 30 years Athens continued to </a:t>
            </a:r>
            <a:endParaRPr lang="en-US" sz="2800" dirty="0" smtClean="0">
              <a:effectLst>
                <a:outerShdw blurRad="38100" dist="38100" dir="2700000" algn="tl">
                  <a:srgbClr val="000000">
                    <a:alpha val="43137"/>
                  </a:srgbClr>
                </a:outerShdw>
              </a:effectLst>
              <a:latin typeface="Maiandra GD" pitchFamily="34" charset="0"/>
            </a:endParaRPr>
          </a:p>
          <a:p>
            <a:r>
              <a:rPr lang="en-US" sz="2800" dirty="0" smtClean="0">
                <a:effectLst>
                  <a:outerShdw blurRad="38100" dist="38100" dir="2700000" algn="tl">
                    <a:srgbClr val="000000">
                      <a:alpha val="43137"/>
                    </a:srgbClr>
                  </a:outerShdw>
                </a:effectLst>
                <a:latin typeface="Maiandra GD" pitchFamily="34" charset="0"/>
              </a:rPr>
              <a:t>collect </a:t>
            </a:r>
            <a:r>
              <a:rPr lang="en-US" sz="2800" dirty="0" smtClean="0">
                <a:effectLst>
                  <a:outerShdw blurRad="38100" dist="38100" dir="2700000" algn="tl">
                    <a:srgbClr val="000000">
                      <a:alpha val="43137"/>
                    </a:srgbClr>
                  </a:outerShdw>
                </a:effectLst>
                <a:latin typeface="Maiandra GD" pitchFamily="34" charset="0"/>
              </a:rPr>
              <a:t>taxes from </a:t>
            </a:r>
            <a:r>
              <a:rPr lang="en-US" sz="2800" dirty="0" smtClean="0">
                <a:effectLst>
                  <a:outerShdw blurRad="38100" dist="38100" dir="2700000" algn="tl">
                    <a:srgbClr val="000000">
                      <a:alpha val="43137"/>
                    </a:srgbClr>
                  </a:outerShdw>
                </a:effectLst>
                <a:latin typeface="Maiandra GD" pitchFamily="34" charset="0"/>
              </a:rPr>
              <a:t>other Polis for ships and money.</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Democracy of Athens</a:t>
            </a:r>
            <a:r>
              <a:rPr lang="en-US" sz="2800" dirty="0" smtClean="0">
                <a:effectLst>
                  <a:outerShdw blurRad="38100" dist="38100" dir="2700000" algn="tl">
                    <a:srgbClr val="000000">
                      <a:alpha val="43137"/>
                    </a:srgbClr>
                  </a:outerShdw>
                </a:effectLst>
                <a:latin typeface="Maiandra GD" pitchFamily="34" charset="0"/>
              </a:rPr>
              <a:t> </a:t>
            </a:r>
            <a:endParaRPr lang="en-US" sz="2800" dirty="0" smtClean="0">
              <a:effectLst>
                <a:outerShdw blurRad="38100" dist="38100" dir="2700000" algn="tl">
                  <a:srgbClr val="000000">
                    <a:alpha val="43137"/>
                  </a:srgbClr>
                </a:outerShdw>
              </a:effectLst>
              <a:latin typeface="Maiandra GD" pitchFamily="34" charset="0"/>
            </a:endParaRPr>
          </a:p>
          <a:p>
            <a:pPr>
              <a:buFont typeface="Wingdings" pitchFamily="2" charset="2"/>
              <a:buChar char="Ø"/>
            </a:pPr>
            <a:endParaRPr lang="en-US" sz="2400" b="1" dirty="0" smtClean="0">
              <a:effectLst>
                <a:outerShdw blurRad="38100" dist="38100" dir="2700000" algn="tl">
                  <a:srgbClr val="000000">
                    <a:alpha val="43137"/>
                  </a:srgbClr>
                </a:outerShdw>
              </a:effectLst>
            </a:endParaRPr>
          </a:p>
        </p:txBody>
      </p:sp>
      <p:pic>
        <p:nvPicPr>
          <p:cNvPr id="3" name="Picture 2" descr="http://www.metmuseum.org/toah/images/h2/h2_14.130.12.jpg"/>
          <p:cNvPicPr>
            <a:picLocks noChangeAspect="1" noChangeArrowheads="1"/>
          </p:cNvPicPr>
          <p:nvPr/>
        </p:nvPicPr>
        <p:blipFill>
          <a:blip r:embed="rId3" cstate="print">
            <a:lum/>
          </a:blip>
          <a:srcRect/>
          <a:stretch>
            <a:fillRect/>
          </a:stretch>
        </p:blipFill>
        <p:spPr bwMode="auto">
          <a:xfrm>
            <a:off x="6858000" y="2362200"/>
            <a:ext cx="1981200" cy="2773681"/>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 to="" calcmode="lin" valueType="num">
                                      <p:cBhvr>
                                        <p:cTn id="19" dur="1" fill="hold"/>
                                        <p:tgtEl>
                                          <p:spTgt spid="2">
                                            <p:txEl>
                                              <p:pRg st="0" end="0"/>
                                            </p:txEl>
                                          </p:spTgt>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2">
                                            <p:txEl>
                                              <p:pRg st="1" end="1"/>
                                            </p:txEl>
                                          </p:spTgt>
                                        </p:tgtEl>
                                        <p:attrNameLst>
                                          <p:attrName>style.visibility</p:attrName>
                                        </p:attrNameLst>
                                      </p:cBhvr>
                                      <p:to>
                                        <p:strVal val="visible"/>
                                      </p:to>
                                    </p:set>
                                    <p:anim to="" calcmode="lin" valueType="num">
                                      <p:cBhvr>
                                        <p:cTn id="24" dur="1" fill="hold"/>
                                        <p:tgtEl>
                                          <p:spTgt spid="2">
                                            <p:txEl>
                                              <p:pRg st="1" end="1"/>
                                            </p:txEl>
                                          </p:spTgt>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2">
                                            <p:txEl>
                                              <p:pRg st="2" end="2"/>
                                            </p:txEl>
                                          </p:spTgt>
                                        </p:tgtEl>
                                        <p:attrNameLst>
                                          <p:attrName>style.visibility</p:attrName>
                                        </p:attrNameLst>
                                      </p:cBhvr>
                                      <p:to>
                                        <p:strVal val="visible"/>
                                      </p:to>
                                    </p:set>
                                    <p:anim to="" calcmode="lin" valueType="num">
                                      <p:cBhvr>
                                        <p:cTn id="29" dur="1" fill="hold"/>
                                        <p:tgtEl>
                                          <p:spTgt spid="2">
                                            <p:txEl>
                                              <p:pRg st="2" end="2"/>
                                            </p:txEl>
                                          </p:spTgt>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2">
                                            <p:txEl>
                                              <p:pRg st="3" end="3"/>
                                            </p:txEl>
                                          </p:spTgt>
                                        </p:tgtEl>
                                        <p:attrNameLst>
                                          <p:attrName>style.visibility</p:attrName>
                                        </p:attrNameLst>
                                      </p:cBhvr>
                                      <p:to>
                                        <p:strVal val="visible"/>
                                      </p:to>
                                    </p:set>
                                    <p:anim to="" calcmode="lin" valueType="num">
                                      <p:cBhvr>
                                        <p:cTn id="34" dur="1" fill="hold"/>
                                        <p:tgtEl>
                                          <p:spTgt spid="2">
                                            <p:txEl>
                                              <p:pRg st="3" end="3"/>
                                            </p:txEl>
                                          </p:spTgt>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grpId="0" nodeType="click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 to="" calcmode="lin" valueType="num">
                                      <p:cBhvr>
                                        <p:cTn id="39" dur="1" fill="hold"/>
                                        <p:tgtEl>
                                          <p:spTgt spid="2">
                                            <p:txEl>
                                              <p:pRg st="4" end="4"/>
                                            </p:txEl>
                                          </p:spTgt>
                                        </p:tgtEl>
                                        <p:attrNameLst>
                                          <p:attrName/>
                                        </p:attrNameLst>
                                      </p:cBhvr>
                                    </p:anim>
                                  </p:childTnLst>
                                </p:cTn>
                              </p:par>
                            </p:childTnLst>
                          </p:cTn>
                        </p:par>
                      </p:childTnLst>
                    </p:cTn>
                  </p:par>
                  <p:par>
                    <p:cTn id="40" fill="hold">
                      <p:stCondLst>
                        <p:cond delay="indefinite"/>
                      </p:stCondLst>
                      <p:childTnLst>
                        <p:par>
                          <p:cTn id="41" fill="hold">
                            <p:stCondLst>
                              <p:cond delay="0"/>
                            </p:stCondLst>
                            <p:childTnLst>
                              <p:par>
                                <p:cTn id="42" presetID="24" presetClass="entr" presetSubtype="0" fill="hold" grpId="0" nodeType="clickEffect">
                                  <p:stCondLst>
                                    <p:cond delay="0"/>
                                  </p:stCondLst>
                                  <p:childTnLst>
                                    <p:set>
                                      <p:cBhvr>
                                        <p:cTn id="43" dur="1" fill="hold">
                                          <p:stCondLst>
                                            <p:cond delay="0"/>
                                          </p:stCondLst>
                                        </p:cTn>
                                        <p:tgtEl>
                                          <p:spTgt spid="2">
                                            <p:txEl>
                                              <p:pRg st="5" end="5"/>
                                            </p:txEl>
                                          </p:spTgt>
                                        </p:tgtEl>
                                        <p:attrNameLst>
                                          <p:attrName>style.visibility</p:attrName>
                                        </p:attrNameLst>
                                      </p:cBhvr>
                                      <p:to>
                                        <p:strVal val="visible"/>
                                      </p:to>
                                    </p:set>
                                    <p:anim to="" calcmode="lin" valueType="num">
                                      <p:cBhvr>
                                        <p:cTn id="44" dur="1" fill="hold"/>
                                        <p:tgtEl>
                                          <p:spTgt spid="2">
                                            <p:txEl>
                                              <p:pRg st="5" end="5"/>
                                            </p:txEl>
                                          </p:spTgt>
                                        </p:tgtEl>
                                        <p:attrNameLst>
                                          <p:attrName/>
                                        </p:attrNameLst>
                                      </p:cBhvr>
                                    </p:anim>
                                  </p:childTnLst>
                                </p:cTn>
                              </p:par>
                            </p:childTnLst>
                          </p:cTn>
                        </p:par>
                      </p:childTnLst>
                    </p:cTn>
                  </p:par>
                  <p:par>
                    <p:cTn id="45" fill="hold">
                      <p:stCondLst>
                        <p:cond delay="indefinite"/>
                      </p:stCondLst>
                      <p:childTnLst>
                        <p:par>
                          <p:cTn id="46" fill="hold">
                            <p:stCondLst>
                              <p:cond delay="0"/>
                            </p:stCondLst>
                            <p:childTnLst>
                              <p:par>
                                <p:cTn id="47" presetID="24" presetClass="entr" presetSubtype="0" fill="hold" grpId="0"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 to="" calcmode="lin" valueType="num">
                                      <p:cBhvr>
                                        <p:cTn id="49" dur="1" fill="hold"/>
                                        <p:tgtEl>
                                          <p:spTgt spid="2">
                                            <p:txEl>
                                              <p:pRg st="6" end="6"/>
                                            </p:txEl>
                                          </p:spTgt>
                                        </p:tgtEl>
                                        <p:attrNameLst>
                                          <p:attrName/>
                                        </p:attrNameLst>
                                      </p:cBhvr>
                                    </p:anim>
                                  </p:childTnLst>
                                </p:cTn>
                              </p:par>
                            </p:childTnLst>
                          </p:cTn>
                        </p:par>
                      </p:childTnLst>
                    </p:cTn>
                  </p:par>
                  <p:par>
                    <p:cTn id="50" fill="hold">
                      <p:stCondLst>
                        <p:cond delay="indefinite"/>
                      </p:stCondLst>
                      <p:childTnLst>
                        <p:par>
                          <p:cTn id="51" fill="hold">
                            <p:stCondLst>
                              <p:cond delay="0"/>
                            </p:stCondLst>
                            <p:childTnLst>
                              <p:par>
                                <p:cTn id="52" presetID="24" presetClass="entr" presetSubtype="0" fill="hold" grpId="0" nodeType="clickEffect">
                                  <p:stCondLst>
                                    <p:cond delay="0"/>
                                  </p:stCondLst>
                                  <p:childTnLst>
                                    <p:set>
                                      <p:cBhvr>
                                        <p:cTn id="53" dur="1" fill="hold">
                                          <p:stCondLst>
                                            <p:cond delay="0"/>
                                          </p:stCondLst>
                                        </p:cTn>
                                        <p:tgtEl>
                                          <p:spTgt spid="2">
                                            <p:txEl>
                                              <p:pRg st="7" end="7"/>
                                            </p:txEl>
                                          </p:spTgt>
                                        </p:tgtEl>
                                        <p:attrNameLst>
                                          <p:attrName>style.visibility</p:attrName>
                                        </p:attrNameLst>
                                      </p:cBhvr>
                                      <p:to>
                                        <p:strVal val="visible"/>
                                      </p:to>
                                    </p:set>
                                    <p:anim to="" calcmode="lin" valueType="num">
                                      <p:cBhvr>
                                        <p:cTn id="54" dur="1" fill="hold"/>
                                        <p:tgtEl>
                                          <p:spTgt spid="2">
                                            <p:txEl>
                                              <p:pRg st="7" end="7"/>
                                            </p:txEl>
                                          </p:spTgt>
                                        </p:tgtEl>
                                        <p:attrNameLst>
                                          <p:attrName/>
                                        </p:attrNameLst>
                                      </p:cBhvr>
                                    </p:anim>
                                  </p:childTnLst>
                                </p:cTn>
                              </p:par>
                            </p:childTnLst>
                          </p:cTn>
                        </p:par>
                      </p:childTnLst>
                    </p:cTn>
                  </p:par>
                  <p:par>
                    <p:cTn id="55" fill="hold">
                      <p:stCondLst>
                        <p:cond delay="indefinite"/>
                      </p:stCondLst>
                      <p:childTnLst>
                        <p:par>
                          <p:cTn id="56" fill="hold">
                            <p:stCondLst>
                              <p:cond delay="0"/>
                            </p:stCondLst>
                            <p:childTnLst>
                              <p:par>
                                <p:cTn id="57" presetID="24" presetClass="entr" presetSubtype="0" fill="hold" grpId="0" nodeType="clickEffect">
                                  <p:stCondLst>
                                    <p:cond delay="0"/>
                                  </p:stCondLst>
                                  <p:childTnLst>
                                    <p:set>
                                      <p:cBhvr>
                                        <p:cTn id="58" dur="1" fill="hold">
                                          <p:stCondLst>
                                            <p:cond delay="0"/>
                                          </p:stCondLst>
                                        </p:cTn>
                                        <p:tgtEl>
                                          <p:spTgt spid="2">
                                            <p:txEl>
                                              <p:pRg st="8" end="8"/>
                                            </p:txEl>
                                          </p:spTgt>
                                        </p:tgtEl>
                                        <p:attrNameLst>
                                          <p:attrName>style.visibility</p:attrName>
                                        </p:attrNameLst>
                                      </p:cBhvr>
                                      <p:to>
                                        <p:strVal val="visible"/>
                                      </p:to>
                                    </p:set>
                                    <p:anim to="" calcmode="lin" valueType="num">
                                      <p:cBhvr>
                                        <p:cTn id="59" dur="1" fill="hold"/>
                                        <p:tgtEl>
                                          <p:spTgt spid="2">
                                            <p:txEl>
                                              <p:pRg st="8" end="8"/>
                                            </p:txEl>
                                          </p:spTgt>
                                        </p:tgtEl>
                                        <p:attrNameLst>
                                          <p:attrName/>
                                        </p:attrNameLst>
                                      </p:cBhvr>
                                    </p:anim>
                                  </p:childTnLst>
                                </p:cTn>
                              </p:par>
                            </p:childTnLst>
                          </p:cTn>
                        </p:par>
                      </p:childTnLst>
                    </p:cTn>
                  </p:par>
                  <p:par>
                    <p:cTn id="60" fill="hold">
                      <p:stCondLst>
                        <p:cond delay="indefinite"/>
                      </p:stCondLst>
                      <p:childTnLst>
                        <p:par>
                          <p:cTn id="61" fill="hold">
                            <p:stCondLst>
                              <p:cond delay="0"/>
                            </p:stCondLst>
                            <p:childTnLst>
                              <p:par>
                                <p:cTn id="62" presetID="24" presetClass="entr" presetSubtype="0" fill="hold" grpId="0" nodeType="clickEffect">
                                  <p:stCondLst>
                                    <p:cond delay="0"/>
                                  </p:stCondLst>
                                  <p:childTnLst>
                                    <p:set>
                                      <p:cBhvr>
                                        <p:cTn id="63" dur="1" fill="hold">
                                          <p:stCondLst>
                                            <p:cond delay="0"/>
                                          </p:stCondLst>
                                        </p:cTn>
                                        <p:tgtEl>
                                          <p:spTgt spid="2">
                                            <p:txEl>
                                              <p:pRg st="9" end="9"/>
                                            </p:txEl>
                                          </p:spTgt>
                                        </p:tgtEl>
                                        <p:attrNameLst>
                                          <p:attrName>style.visibility</p:attrName>
                                        </p:attrNameLst>
                                      </p:cBhvr>
                                      <p:to>
                                        <p:strVal val="visible"/>
                                      </p:to>
                                    </p:set>
                                    <p:anim to="" calcmode="lin" valueType="num">
                                      <p:cBhvr>
                                        <p:cTn id="64" dur="1" fill="hold"/>
                                        <p:tgtEl>
                                          <p:spTgt spid="2">
                                            <p:txEl>
                                              <p:pRg st="9" end="9"/>
                                            </p:txEl>
                                          </p:spTgt>
                                        </p:tgtEl>
                                        <p:attrNameLst>
                                          <p:attrName/>
                                        </p:attrNameLst>
                                      </p:cBhvr>
                                    </p:anim>
                                  </p:childTnLst>
                                </p:cTn>
                              </p:par>
                            </p:childTnLst>
                          </p:cTn>
                        </p:par>
                      </p:childTnLst>
                    </p:cTn>
                  </p:par>
                  <p:par>
                    <p:cTn id="65" fill="hold">
                      <p:stCondLst>
                        <p:cond delay="indefinite"/>
                      </p:stCondLst>
                      <p:childTnLst>
                        <p:par>
                          <p:cTn id="66" fill="hold">
                            <p:stCondLst>
                              <p:cond delay="0"/>
                            </p:stCondLst>
                            <p:childTnLst>
                              <p:par>
                                <p:cTn id="67" presetID="24" presetClass="entr" presetSubtype="0" fill="hold" grpId="0" nodeType="clickEffect">
                                  <p:stCondLst>
                                    <p:cond delay="0"/>
                                  </p:stCondLst>
                                  <p:childTnLst>
                                    <p:set>
                                      <p:cBhvr>
                                        <p:cTn id="68" dur="1" fill="hold">
                                          <p:stCondLst>
                                            <p:cond delay="0"/>
                                          </p:stCondLst>
                                        </p:cTn>
                                        <p:tgtEl>
                                          <p:spTgt spid="2">
                                            <p:txEl>
                                              <p:pRg st="10" end="10"/>
                                            </p:txEl>
                                          </p:spTgt>
                                        </p:tgtEl>
                                        <p:attrNameLst>
                                          <p:attrName>style.visibility</p:attrName>
                                        </p:attrNameLst>
                                      </p:cBhvr>
                                      <p:to>
                                        <p:strVal val="visible"/>
                                      </p:to>
                                    </p:set>
                                    <p:anim to="" calcmode="lin" valueType="num">
                                      <p:cBhvr>
                                        <p:cTn id="69" dur="1" fill="hold"/>
                                        <p:tgtEl>
                                          <p:spTgt spid="2">
                                            <p:txEl>
                                              <p:pRg st="10" end="10"/>
                                            </p:txEl>
                                          </p:spTgt>
                                        </p:tgtEl>
                                        <p:attrNameLst>
                                          <p:attrName/>
                                        </p:attrNameLst>
                                      </p:cBhvr>
                                    </p:anim>
                                  </p:childTnLst>
                                </p:cTn>
                              </p:par>
                            </p:childTnLst>
                          </p:cTn>
                        </p:par>
                      </p:childTnLst>
                    </p:cTn>
                  </p:par>
                  <p:par>
                    <p:cTn id="70" fill="hold">
                      <p:stCondLst>
                        <p:cond delay="indefinite"/>
                      </p:stCondLst>
                      <p:childTnLst>
                        <p:par>
                          <p:cTn id="71" fill="hold">
                            <p:stCondLst>
                              <p:cond delay="0"/>
                            </p:stCondLst>
                            <p:childTnLst>
                              <p:par>
                                <p:cTn id="72" presetID="24" presetClass="entr" presetSubtype="0" fill="hold" grpId="0" nodeType="clickEffect">
                                  <p:stCondLst>
                                    <p:cond delay="0"/>
                                  </p:stCondLst>
                                  <p:childTnLst>
                                    <p:set>
                                      <p:cBhvr>
                                        <p:cTn id="73" dur="1" fill="hold">
                                          <p:stCondLst>
                                            <p:cond delay="0"/>
                                          </p:stCondLst>
                                        </p:cTn>
                                        <p:tgtEl>
                                          <p:spTgt spid="2">
                                            <p:txEl>
                                              <p:pRg st="11" end="11"/>
                                            </p:txEl>
                                          </p:spTgt>
                                        </p:tgtEl>
                                        <p:attrNameLst>
                                          <p:attrName>style.visibility</p:attrName>
                                        </p:attrNameLst>
                                      </p:cBhvr>
                                      <p:to>
                                        <p:strVal val="visible"/>
                                      </p:to>
                                    </p:set>
                                    <p:anim to="" calcmode="lin" valueType="num">
                                      <p:cBhvr>
                                        <p:cTn id="74" dur="1" fill="hold"/>
                                        <p:tgtEl>
                                          <p:spTgt spid="2">
                                            <p:txEl>
                                              <p:pRg st="11" end="11"/>
                                            </p:txEl>
                                          </p:spTgt>
                                        </p:tgtEl>
                                        <p:attrNameLst>
                                          <p:attrName/>
                                        </p:attrNameLst>
                                      </p:cBhvr>
                                    </p:anim>
                                  </p:childTnLst>
                                </p:cTn>
                              </p:par>
                            </p:childTnLst>
                          </p:cTn>
                        </p:par>
                      </p:childTnLst>
                    </p:cTn>
                  </p:par>
                  <p:par>
                    <p:cTn id="75" fill="hold">
                      <p:stCondLst>
                        <p:cond delay="indefinite"/>
                      </p:stCondLst>
                      <p:childTnLst>
                        <p:par>
                          <p:cTn id="76" fill="hold">
                            <p:stCondLst>
                              <p:cond delay="0"/>
                            </p:stCondLst>
                            <p:childTnLst>
                              <p:par>
                                <p:cTn id="77" presetID="24" presetClass="entr" presetSubtype="0" fill="hold" grpId="0" nodeType="clickEffect">
                                  <p:stCondLst>
                                    <p:cond delay="0"/>
                                  </p:stCondLst>
                                  <p:childTnLst>
                                    <p:set>
                                      <p:cBhvr>
                                        <p:cTn id="78" dur="1" fill="hold">
                                          <p:stCondLst>
                                            <p:cond delay="0"/>
                                          </p:stCondLst>
                                        </p:cTn>
                                        <p:tgtEl>
                                          <p:spTgt spid="2">
                                            <p:txEl>
                                              <p:pRg st="12" end="12"/>
                                            </p:txEl>
                                          </p:spTgt>
                                        </p:tgtEl>
                                        <p:attrNameLst>
                                          <p:attrName>style.visibility</p:attrName>
                                        </p:attrNameLst>
                                      </p:cBhvr>
                                      <p:to>
                                        <p:strVal val="visible"/>
                                      </p:to>
                                    </p:set>
                                    <p:anim to="" calcmode="lin" valueType="num">
                                      <p:cBhvr>
                                        <p:cTn id="79" dur="1" fill="hold"/>
                                        <p:tgtEl>
                                          <p:spTgt spid="2">
                                            <p:txEl>
                                              <p:pRg st="12" end="12"/>
                                            </p:txEl>
                                          </p:spTgt>
                                        </p:tgtEl>
                                        <p:attrNameLst>
                                          <p:attrName/>
                                        </p:attrNameLst>
                                      </p:cBhvr>
                                    </p:anim>
                                  </p:childTnLst>
                                </p:cTn>
                              </p:par>
                            </p:childTnLst>
                          </p:cTn>
                        </p:par>
                      </p:childTnLst>
                    </p:cTn>
                  </p:par>
                  <p:par>
                    <p:cTn id="80" fill="hold">
                      <p:stCondLst>
                        <p:cond delay="indefinite"/>
                      </p:stCondLst>
                      <p:childTnLst>
                        <p:par>
                          <p:cTn id="81" fill="hold">
                            <p:stCondLst>
                              <p:cond delay="0"/>
                            </p:stCondLst>
                            <p:childTnLst>
                              <p:par>
                                <p:cTn id="82" presetID="24" presetClass="entr" presetSubtype="0" fill="hold" grpId="0" nodeType="clickEffect">
                                  <p:stCondLst>
                                    <p:cond delay="0"/>
                                  </p:stCondLst>
                                  <p:childTnLst>
                                    <p:set>
                                      <p:cBhvr>
                                        <p:cTn id="83" dur="1" fill="hold">
                                          <p:stCondLst>
                                            <p:cond delay="0"/>
                                          </p:stCondLst>
                                        </p:cTn>
                                        <p:tgtEl>
                                          <p:spTgt spid="2">
                                            <p:txEl>
                                              <p:pRg st="13" end="13"/>
                                            </p:txEl>
                                          </p:spTgt>
                                        </p:tgtEl>
                                        <p:attrNameLst>
                                          <p:attrName>style.visibility</p:attrName>
                                        </p:attrNameLst>
                                      </p:cBhvr>
                                      <p:to>
                                        <p:strVal val="visible"/>
                                      </p:to>
                                    </p:set>
                                    <p:anim to="" calcmode="lin" valueType="num">
                                      <p:cBhvr>
                                        <p:cTn id="84" dur="1" fill="hold"/>
                                        <p:tgtEl>
                                          <p:spTgt spid="2">
                                            <p:txEl>
                                              <p:pRg st="13" end="13"/>
                                            </p:txEl>
                                          </p:spTgt>
                                        </p:tgtEl>
                                        <p:attrNameLst>
                                          <p:attrName/>
                                        </p:attrNameLst>
                                      </p:cBhvr>
                                    </p:anim>
                                  </p:childTnLst>
                                </p:cTn>
                              </p:par>
                            </p:childTnLst>
                          </p:cTn>
                        </p:par>
                      </p:childTnLst>
                    </p:cTn>
                  </p:par>
                  <p:par>
                    <p:cTn id="85" fill="hold">
                      <p:stCondLst>
                        <p:cond delay="indefinite"/>
                      </p:stCondLst>
                      <p:childTnLst>
                        <p:par>
                          <p:cTn id="86" fill="hold">
                            <p:stCondLst>
                              <p:cond delay="0"/>
                            </p:stCondLst>
                            <p:childTnLst>
                              <p:par>
                                <p:cTn id="87" presetID="24" presetClass="entr" presetSubtype="0" fill="hold" grpId="0" nodeType="clickEffect">
                                  <p:stCondLst>
                                    <p:cond delay="0"/>
                                  </p:stCondLst>
                                  <p:childTnLst>
                                    <p:set>
                                      <p:cBhvr>
                                        <p:cTn id="88" dur="1" fill="hold">
                                          <p:stCondLst>
                                            <p:cond delay="0"/>
                                          </p:stCondLst>
                                        </p:cTn>
                                        <p:tgtEl>
                                          <p:spTgt spid="2">
                                            <p:txEl>
                                              <p:pRg st="14" end="14"/>
                                            </p:txEl>
                                          </p:spTgt>
                                        </p:tgtEl>
                                        <p:attrNameLst>
                                          <p:attrName>style.visibility</p:attrName>
                                        </p:attrNameLst>
                                      </p:cBhvr>
                                      <p:to>
                                        <p:strVal val="visible"/>
                                      </p:to>
                                    </p:set>
                                    <p:anim to="" calcmode="lin" valueType="num">
                                      <p:cBhvr>
                                        <p:cTn id="89" dur="1" fill="hold"/>
                                        <p:tgtEl>
                                          <p:spTgt spid="2">
                                            <p:txEl>
                                              <p:pRg st="14" end="1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descr="http://www.shelbyed.k12.al.us/schools/schs/faculty/jarnold/website%20pics/pericles.jpg"/>
          <p:cNvPicPr>
            <a:picLocks noChangeArrowheads="1"/>
          </p:cNvPicPr>
          <p:nvPr/>
        </p:nvPicPr>
        <p:blipFill>
          <a:blip r:embed="rId3" cstate="print"/>
          <a:stretch>
            <a:fillRect/>
          </a:stretch>
        </p:blipFill>
        <p:spPr bwMode="auto">
          <a:xfrm>
            <a:off x="2667000" y="1371600"/>
            <a:ext cx="2895599" cy="3810000"/>
          </a:xfrm>
          <a:prstGeom prst="rect">
            <a:avLst/>
          </a:prstGeom>
          <a:noFill/>
        </p:spPr>
      </p:pic>
      <p:sp>
        <p:nvSpPr>
          <p:cNvPr id="2" name="TextBox 1"/>
          <p:cNvSpPr txBox="1"/>
          <p:nvPr/>
        </p:nvSpPr>
        <p:spPr>
          <a:xfrm>
            <a:off x="0" y="0"/>
            <a:ext cx="9144000" cy="7140416"/>
          </a:xfrm>
          <a:prstGeom prst="rect">
            <a:avLst/>
          </a:prstGeom>
          <a:noFill/>
        </p:spPr>
        <p:txBody>
          <a:bodyPr wrap="square" rtlCol="0">
            <a:spAutoFit/>
          </a:bodyPr>
          <a:lstStyle/>
          <a:p>
            <a:r>
              <a:rPr lang="en-US" sz="4000" dirty="0" smtClean="0">
                <a:effectLst>
                  <a:outerShdw blurRad="38100" dist="38100" dir="2700000" algn="tl">
                    <a:srgbClr val="000000">
                      <a:alpha val="43137"/>
                    </a:srgbClr>
                  </a:outerShdw>
                </a:effectLst>
                <a:latin typeface="Maiandra GD" pitchFamily="34" charset="0"/>
              </a:rPr>
              <a:t>Pericles: </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Came to power in 461 BCE</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Population of Athens was approximately, </a:t>
            </a:r>
            <a:r>
              <a:rPr lang="en-US" sz="2800" dirty="0" smtClean="0">
                <a:effectLst>
                  <a:outerShdw blurRad="38100" dist="38100" dir="2700000" algn="tl">
                    <a:srgbClr val="000000">
                      <a:alpha val="43137"/>
                    </a:srgbClr>
                  </a:outerShdw>
                </a:effectLst>
                <a:latin typeface="Maiandra GD" pitchFamily="34" charset="0"/>
              </a:rPr>
              <a:t>230,000</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Only free men                                 could vote</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Power emanated                          from property ownership</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Dominated Athenian                   politics from 450-429 BCE</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Thucydides			</a:t>
            </a:r>
            <a:r>
              <a:rPr lang="en-US" sz="2800" dirty="0" smtClean="0">
                <a:effectLst>
                  <a:outerShdw blurRad="38100" dist="38100" dir="2700000" algn="tl">
                    <a:srgbClr val="000000">
                      <a:alpha val="43137"/>
                    </a:srgbClr>
                  </a:outerShdw>
                </a:effectLst>
                <a:latin typeface="Maiandra GD" pitchFamily="34" charset="0"/>
              </a:rPr>
              <a:t> </a:t>
            </a:r>
            <a:r>
              <a:rPr lang="en-US" sz="2800" dirty="0" smtClean="0">
                <a:effectLst>
                  <a:outerShdw blurRad="38100" dist="38100" dir="2700000" algn="tl">
                    <a:srgbClr val="000000">
                      <a:alpha val="43137"/>
                    </a:srgbClr>
                  </a:outerShdw>
                </a:effectLst>
                <a:latin typeface="Maiandra GD" pitchFamily="34" charset="0"/>
              </a:rPr>
              <a:t>        </a:t>
            </a:r>
            <a:r>
              <a:rPr lang="en-US" sz="2800" dirty="0" smtClean="0">
                <a:effectLst>
                  <a:outerShdw blurRad="38100" dist="38100" dir="2700000" algn="tl">
                    <a:srgbClr val="000000">
                      <a:alpha val="43137"/>
                    </a:srgbClr>
                  </a:outerShdw>
                </a:effectLst>
                <a:latin typeface="Maiandra GD" pitchFamily="34" charset="0"/>
              </a:rPr>
              <a:t>wrote that Pericles was enormously                             </a:t>
            </a:r>
            <a:r>
              <a:rPr lang="en-US" sz="2800" dirty="0" smtClean="0">
                <a:effectLst>
                  <a:outerShdw blurRad="38100" dist="38100" dir="2700000" algn="tl">
                    <a:srgbClr val="000000">
                      <a:alpha val="43137"/>
                    </a:srgbClr>
                  </a:outerShdw>
                </a:effectLst>
                <a:latin typeface="Maiandra GD" pitchFamily="34" charset="0"/>
              </a:rPr>
              <a:t>popular </a:t>
            </a:r>
            <a:r>
              <a:rPr lang="en-US" sz="2800" dirty="0" smtClean="0">
                <a:effectLst>
                  <a:outerShdw blurRad="38100" dist="38100" dir="2700000" algn="tl">
                    <a:srgbClr val="000000">
                      <a:alpha val="43137"/>
                    </a:srgbClr>
                  </a:outerShdw>
                </a:effectLst>
                <a:latin typeface="Maiandra GD" pitchFamily="34" charset="0"/>
              </a:rPr>
              <a:t>and known for his financial</a:t>
            </a:r>
            <a:r>
              <a:rPr lang="en-US" sz="2800" dirty="0" smtClean="0">
                <a:effectLst>
                  <a:outerShdw blurRad="38100" dist="38100" dir="2700000" algn="tl">
                    <a:srgbClr val="000000">
                      <a:alpha val="43137"/>
                    </a:srgbClr>
                  </a:outerShdw>
                </a:effectLst>
                <a:latin typeface="Maiandra GD" pitchFamily="34" charset="0"/>
              </a:rPr>
              <a:t> </a:t>
            </a:r>
            <a:r>
              <a:rPr lang="en-US" sz="2800" dirty="0" smtClean="0">
                <a:effectLst>
                  <a:outerShdw blurRad="38100" dist="38100" dir="2700000" algn="tl">
                    <a:srgbClr val="000000">
                      <a:alpha val="43137"/>
                    </a:srgbClr>
                  </a:outerShdw>
                </a:effectLst>
                <a:latin typeface="Maiandra GD" pitchFamily="34" charset="0"/>
              </a:rPr>
              <a:t>integrity.</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The Golden age of Athens lasted less than 50 years</a:t>
            </a:r>
          </a:p>
          <a:p>
            <a:pPr>
              <a:buFont typeface="Wingdings" pitchFamily="2" charset="2"/>
              <a:buChar char="Ø"/>
            </a:pPr>
            <a:r>
              <a:rPr lang="en-US" sz="2800" dirty="0" smtClean="0">
                <a:effectLst>
                  <a:outerShdw blurRad="38100" dist="38100" dir="2700000" algn="tl">
                    <a:srgbClr val="000000">
                      <a:alpha val="43137"/>
                    </a:srgbClr>
                  </a:outerShdw>
                </a:effectLst>
                <a:latin typeface="Maiandra GD" pitchFamily="34" charset="0"/>
              </a:rPr>
              <a:t>His vision of Athens brought the Parthenon, Athena’s temple and the rebuilding of Athens on and around the Acropolis.</a:t>
            </a:r>
          </a:p>
          <a:p>
            <a:pPr>
              <a:buFont typeface="Wingdings" pitchFamily="2" charset="2"/>
              <a:buChar char="Ø"/>
            </a:pPr>
            <a:endParaRPr lang="en-US" sz="2600" dirty="0" smtClean="0">
              <a:effectLst>
                <a:outerShdw blurRad="38100" dist="38100" dir="2700000" algn="tl">
                  <a:srgbClr val="000000">
                    <a:alpha val="43137"/>
                  </a:srgbClr>
                </a:outerShdw>
              </a:effectLst>
              <a:latin typeface="Maiandra GD"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3316"/>
                                        </p:tgtEl>
                                        <p:attrNameLst>
                                          <p:attrName>style.visibility</p:attrName>
                                        </p:attrNameLst>
                                      </p:cBhvr>
                                      <p:to>
                                        <p:strVal val="visible"/>
                                      </p:to>
                                    </p:set>
                                    <p:anim calcmode="lin" valueType="num">
                                      <p:cBhvr>
                                        <p:cTn id="7" dur="500" decel="50000" fill="hold">
                                          <p:stCondLst>
                                            <p:cond delay="0"/>
                                          </p:stCondLst>
                                        </p:cTn>
                                        <p:tgtEl>
                                          <p:spTgt spid="1331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331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3316"/>
                                        </p:tgtEl>
                                        <p:attrNameLst>
                                          <p:attrName>ppt_w</p:attrName>
                                        </p:attrNameLst>
                                      </p:cBhvr>
                                      <p:tavLst>
                                        <p:tav tm="0">
                                          <p:val>
                                            <p:strVal val="#ppt_w*.05"/>
                                          </p:val>
                                        </p:tav>
                                        <p:tav tm="100000">
                                          <p:val>
                                            <p:strVal val="#ppt_w"/>
                                          </p:val>
                                        </p:tav>
                                      </p:tavLst>
                                    </p:anim>
                                    <p:anim calcmode="lin" valueType="num">
                                      <p:cBhvr>
                                        <p:cTn id="10" dur="1000" fill="hold"/>
                                        <p:tgtEl>
                                          <p:spTgt spid="1331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331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331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331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3316"/>
                                        </p:tgtEl>
                                      </p:cBhvr>
                                    </p:animEffect>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 to="" calcmode="lin" valueType="num">
                                      <p:cBhvr>
                                        <p:cTn id="19" dur="1" fill="hold"/>
                                        <p:tgtEl>
                                          <p:spTgt spid="2">
                                            <p:txEl>
                                              <p:pRg st="0" end="0"/>
                                            </p:txEl>
                                          </p:spTgt>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2">
                                            <p:txEl>
                                              <p:pRg st="1" end="1"/>
                                            </p:txEl>
                                          </p:spTgt>
                                        </p:tgtEl>
                                        <p:attrNameLst>
                                          <p:attrName>style.visibility</p:attrName>
                                        </p:attrNameLst>
                                      </p:cBhvr>
                                      <p:to>
                                        <p:strVal val="visible"/>
                                      </p:to>
                                    </p:set>
                                    <p:anim to="" calcmode="lin" valueType="num">
                                      <p:cBhvr>
                                        <p:cTn id="24" dur="1" fill="hold"/>
                                        <p:tgtEl>
                                          <p:spTgt spid="2">
                                            <p:txEl>
                                              <p:pRg st="1" end="1"/>
                                            </p:txEl>
                                          </p:spTgt>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2">
                                            <p:txEl>
                                              <p:pRg st="2" end="2"/>
                                            </p:txEl>
                                          </p:spTgt>
                                        </p:tgtEl>
                                        <p:attrNameLst>
                                          <p:attrName>style.visibility</p:attrName>
                                        </p:attrNameLst>
                                      </p:cBhvr>
                                      <p:to>
                                        <p:strVal val="visible"/>
                                      </p:to>
                                    </p:set>
                                    <p:anim to="" calcmode="lin" valueType="num">
                                      <p:cBhvr>
                                        <p:cTn id="29" dur="1" fill="hold"/>
                                        <p:tgtEl>
                                          <p:spTgt spid="2">
                                            <p:txEl>
                                              <p:pRg st="2" end="2"/>
                                            </p:txEl>
                                          </p:spTgt>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2">
                                            <p:txEl>
                                              <p:pRg st="3" end="3"/>
                                            </p:txEl>
                                          </p:spTgt>
                                        </p:tgtEl>
                                        <p:attrNameLst>
                                          <p:attrName>style.visibility</p:attrName>
                                        </p:attrNameLst>
                                      </p:cBhvr>
                                      <p:to>
                                        <p:strVal val="visible"/>
                                      </p:to>
                                    </p:set>
                                    <p:anim to="" calcmode="lin" valueType="num">
                                      <p:cBhvr>
                                        <p:cTn id="34" dur="1" fill="hold"/>
                                        <p:tgtEl>
                                          <p:spTgt spid="2">
                                            <p:txEl>
                                              <p:pRg st="3" end="3"/>
                                            </p:txEl>
                                          </p:spTgt>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grpId="0" nodeType="click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 to="" calcmode="lin" valueType="num">
                                      <p:cBhvr>
                                        <p:cTn id="39" dur="1" fill="hold"/>
                                        <p:tgtEl>
                                          <p:spTgt spid="2">
                                            <p:txEl>
                                              <p:pRg st="4" end="4"/>
                                            </p:txEl>
                                          </p:spTgt>
                                        </p:tgtEl>
                                        <p:attrNameLst>
                                          <p:attrName/>
                                        </p:attrNameLst>
                                      </p:cBhvr>
                                    </p:anim>
                                  </p:childTnLst>
                                </p:cTn>
                              </p:par>
                            </p:childTnLst>
                          </p:cTn>
                        </p:par>
                      </p:childTnLst>
                    </p:cTn>
                  </p:par>
                  <p:par>
                    <p:cTn id="40" fill="hold">
                      <p:stCondLst>
                        <p:cond delay="indefinite"/>
                      </p:stCondLst>
                      <p:childTnLst>
                        <p:par>
                          <p:cTn id="41" fill="hold">
                            <p:stCondLst>
                              <p:cond delay="0"/>
                            </p:stCondLst>
                            <p:childTnLst>
                              <p:par>
                                <p:cTn id="42" presetID="24" presetClass="entr" presetSubtype="0" fill="hold" grpId="0" nodeType="clickEffect">
                                  <p:stCondLst>
                                    <p:cond delay="0"/>
                                  </p:stCondLst>
                                  <p:childTnLst>
                                    <p:set>
                                      <p:cBhvr>
                                        <p:cTn id="43" dur="1" fill="hold">
                                          <p:stCondLst>
                                            <p:cond delay="0"/>
                                          </p:stCondLst>
                                        </p:cTn>
                                        <p:tgtEl>
                                          <p:spTgt spid="2">
                                            <p:txEl>
                                              <p:pRg st="5" end="5"/>
                                            </p:txEl>
                                          </p:spTgt>
                                        </p:tgtEl>
                                        <p:attrNameLst>
                                          <p:attrName>style.visibility</p:attrName>
                                        </p:attrNameLst>
                                      </p:cBhvr>
                                      <p:to>
                                        <p:strVal val="visible"/>
                                      </p:to>
                                    </p:set>
                                    <p:anim to="" calcmode="lin" valueType="num">
                                      <p:cBhvr>
                                        <p:cTn id="44" dur="1" fill="hold"/>
                                        <p:tgtEl>
                                          <p:spTgt spid="2">
                                            <p:txEl>
                                              <p:pRg st="5" end="5"/>
                                            </p:txEl>
                                          </p:spTgt>
                                        </p:tgtEl>
                                        <p:attrNameLst>
                                          <p:attrName/>
                                        </p:attrNameLst>
                                      </p:cBhvr>
                                    </p:anim>
                                  </p:childTnLst>
                                </p:cTn>
                              </p:par>
                            </p:childTnLst>
                          </p:cTn>
                        </p:par>
                      </p:childTnLst>
                    </p:cTn>
                  </p:par>
                  <p:par>
                    <p:cTn id="45" fill="hold">
                      <p:stCondLst>
                        <p:cond delay="indefinite"/>
                      </p:stCondLst>
                      <p:childTnLst>
                        <p:par>
                          <p:cTn id="46" fill="hold">
                            <p:stCondLst>
                              <p:cond delay="0"/>
                            </p:stCondLst>
                            <p:childTnLst>
                              <p:par>
                                <p:cTn id="47" presetID="24" presetClass="entr" presetSubtype="0" fill="hold" grpId="0"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 to="" calcmode="lin" valueType="num">
                                      <p:cBhvr>
                                        <p:cTn id="49" dur="1" fill="hold"/>
                                        <p:tgtEl>
                                          <p:spTgt spid="2">
                                            <p:txEl>
                                              <p:pRg st="6" end="6"/>
                                            </p:txEl>
                                          </p:spTgt>
                                        </p:tgtEl>
                                        <p:attrNameLst>
                                          <p:attrName/>
                                        </p:attrNameLst>
                                      </p:cBhvr>
                                    </p:anim>
                                  </p:childTnLst>
                                </p:cTn>
                              </p:par>
                            </p:childTnLst>
                          </p:cTn>
                        </p:par>
                      </p:childTnLst>
                    </p:cTn>
                  </p:par>
                  <p:par>
                    <p:cTn id="50" fill="hold">
                      <p:stCondLst>
                        <p:cond delay="indefinite"/>
                      </p:stCondLst>
                      <p:childTnLst>
                        <p:par>
                          <p:cTn id="51" fill="hold">
                            <p:stCondLst>
                              <p:cond delay="0"/>
                            </p:stCondLst>
                            <p:childTnLst>
                              <p:par>
                                <p:cTn id="52" presetID="24" presetClass="entr" presetSubtype="0" fill="hold" grpId="0" nodeType="clickEffect">
                                  <p:stCondLst>
                                    <p:cond delay="0"/>
                                  </p:stCondLst>
                                  <p:childTnLst>
                                    <p:set>
                                      <p:cBhvr>
                                        <p:cTn id="53" dur="1" fill="hold">
                                          <p:stCondLst>
                                            <p:cond delay="0"/>
                                          </p:stCondLst>
                                        </p:cTn>
                                        <p:tgtEl>
                                          <p:spTgt spid="2">
                                            <p:txEl>
                                              <p:pRg st="7" end="7"/>
                                            </p:txEl>
                                          </p:spTgt>
                                        </p:tgtEl>
                                        <p:attrNameLst>
                                          <p:attrName>style.visibility</p:attrName>
                                        </p:attrNameLst>
                                      </p:cBhvr>
                                      <p:to>
                                        <p:strVal val="visible"/>
                                      </p:to>
                                    </p:set>
                                    <p:anim to="" calcmode="lin" valueType="num">
                                      <p:cBhvr>
                                        <p:cTn id="54" dur="1" fill="hold"/>
                                        <p:tgtEl>
                                          <p:spTgt spid="2">
                                            <p:txEl>
                                              <p:pRg st="7" end="7"/>
                                            </p:txEl>
                                          </p:spTgt>
                                        </p:tgtEl>
                                        <p:attrNameLst>
                                          <p:attrName/>
                                        </p:attrNameLst>
                                      </p:cBhvr>
                                    </p:anim>
                                  </p:childTnLst>
                                </p:cTn>
                              </p:par>
                            </p:childTnLst>
                          </p:cTn>
                        </p:par>
                      </p:childTnLst>
                    </p:cTn>
                  </p:par>
                  <p:par>
                    <p:cTn id="55" fill="hold">
                      <p:stCondLst>
                        <p:cond delay="indefinite"/>
                      </p:stCondLst>
                      <p:childTnLst>
                        <p:par>
                          <p:cTn id="56" fill="hold">
                            <p:stCondLst>
                              <p:cond delay="0"/>
                            </p:stCondLst>
                            <p:childTnLst>
                              <p:par>
                                <p:cTn id="57" presetID="24" presetClass="entr" presetSubtype="0" fill="hold" grpId="0" nodeType="clickEffect">
                                  <p:stCondLst>
                                    <p:cond delay="0"/>
                                  </p:stCondLst>
                                  <p:childTnLst>
                                    <p:set>
                                      <p:cBhvr>
                                        <p:cTn id="58" dur="1" fill="hold">
                                          <p:stCondLst>
                                            <p:cond delay="0"/>
                                          </p:stCondLst>
                                        </p:cTn>
                                        <p:tgtEl>
                                          <p:spTgt spid="2">
                                            <p:txEl>
                                              <p:pRg st="8" end="8"/>
                                            </p:txEl>
                                          </p:spTgt>
                                        </p:tgtEl>
                                        <p:attrNameLst>
                                          <p:attrName>style.visibility</p:attrName>
                                        </p:attrNameLst>
                                      </p:cBhvr>
                                      <p:to>
                                        <p:strVal val="visible"/>
                                      </p:to>
                                    </p:set>
                                    <p:anim to="" calcmode="lin" valueType="num">
                                      <p:cBhvr>
                                        <p:cTn id="59" dur="1" fill="hold"/>
                                        <p:tgtEl>
                                          <p:spTgt spid="2">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t0.gstatic.com/images?q=tbn:wRQIfCc28_UcqM:http://www.kidspast.com/images/peloponnesian-war.jpg&amp;t=1"/>
          <p:cNvPicPr>
            <a:picLocks noChangeAspect="1" noChangeArrowheads="1"/>
          </p:cNvPicPr>
          <p:nvPr/>
        </p:nvPicPr>
        <p:blipFill>
          <a:blip r:embed="rId3" cstate="print"/>
          <a:srcRect/>
          <a:stretch>
            <a:fillRect/>
          </a:stretch>
        </p:blipFill>
        <p:spPr bwMode="auto">
          <a:xfrm>
            <a:off x="2895600" y="1066800"/>
            <a:ext cx="6035690" cy="4478867"/>
          </a:xfrm>
          <a:prstGeom prst="rect">
            <a:avLst/>
          </a:prstGeom>
          <a:noFill/>
        </p:spPr>
      </p:pic>
      <p:sp>
        <p:nvSpPr>
          <p:cNvPr id="2" name="TextBox 1"/>
          <p:cNvSpPr txBox="1"/>
          <p:nvPr/>
        </p:nvSpPr>
        <p:spPr>
          <a:xfrm>
            <a:off x="-270106" y="0"/>
            <a:ext cx="9541395" cy="6032421"/>
          </a:xfrm>
          <a:prstGeom prst="rect">
            <a:avLst/>
          </a:prstGeom>
          <a:noFill/>
        </p:spPr>
        <p:txBody>
          <a:bodyPr wrap="none" rtlCol="0">
            <a:spAutoFit/>
          </a:bodyPr>
          <a:lstStyle/>
          <a:p>
            <a:pPr algn="ctr"/>
            <a:r>
              <a:rPr lang="en-US" sz="4800" dirty="0" smtClean="0">
                <a:effectLst>
                  <a:outerShdw blurRad="38100" dist="38100" dir="2700000" algn="tl">
                    <a:srgbClr val="000000">
                      <a:alpha val="43137"/>
                    </a:srgbClr>
                  </a:outerShdw>
                </a:effectLst>
                <a:latin typeface="Maiandra GD" pitchFamily="34" charset="0"/>
              </a:rPr>
              <a:t>Peloponnesian War ended it all.</a:t>
            </a:r>
          </a:p>
          <a:p>
            <a:pPr>
              <a:buFont typeface="Wingdings" pitchFamily="2" charset="2"/>
              <a:buChar char="Ø"/>
            </a:pPr>
            <a:endParaRPr lang="en-US" sz="3200" dirty="0" smtClean="0">
              <a:effectLst>
                <a:outerShdw blurRad="38100" dist="38100" dir="2700000" algn="tl">
                  <a:srgbClr val="000000">
                    <a:alpha val="43137"/>
                  </a:srgbClr>
                </a:outerShdw>
              </a:effectLst>
              <a:latin typeface="Maiandra GD" pitchFamily="34" charset="0"/>
            </a:endParaRPr>
          </a:p>
          <a:p>
            <a:pPr>
              <a:buFont typeface="Wingdings" pitchFamily="2" charset="2"/>
              <a:buChar char="Ø"/>
            </a:pPr>
            <a:r>
              <a:rPr lang="en-US" sz="3400" dirty="0" smtClean="0">
                <a:effectLst>
                  <a:outerShdw blurRad="38100" dist="38100" dir="2700000" algn="tl">
                    <a:srgbClr val="000000">
                      <a:alpha val="43137"/>
                    </a:srgbClr>
                  </a:outerShdw>
                </a:effectLst>
                <a:latin typeface="Maiandra GD" pitchFamily="34" charset="0"/>
              </a:rPr>
              <a:t>Began in 431 BCE</a:t>
            </a:r>
          </a:p>
          <a:p>
            <a:pPr>
              <a:buFont typeface="Wingdings" pitchFamily="2" charset="2"/>
              <a:buChar char="Ø"/>
            </a:pPr>
            <a:r>
              <a:rPr lang="en-US" sz="3400" dirty="0" smtClean="0">
                <a:effectLst>
                  <a:outerShdw blurRad="38100" dist="38100" dir="2700000" algn="tl">
                    <a:srgbClr val="000000">
                      <a:alpha val="43137"/>
                    </a:srgbClr>
                  </a:outerShdw>
                </a:effectLst>
                <a:latin typeface="Maiandra GD" pitchFamily="34" charset="0"/>
              </a:rPr>
              <a:t>Sparta Oligarchy</a:t>
            </a:r>
          </a:p>
          <a:p>
            <a:pPr>
              <a:buFont typeface="Wingdings" pitchFamily="2" charset="2"/>
              <a:buChar char="Ø"/>
            </a:pPr>
            <a:r>
              <a:rPr lang="en-US" sz="3400" dirty="0" smtClean="0">
                <a:effectLst>
                  <a:outerShdw blurRad="38100" dist="38100" dir="2700000" algn="tl">
                    <a:srgbClr val="000000">
                      <a:alpha val="43137"/>
                    </a:srgbClr>
                  </a:outerShdw>
                </a:effectLst>
                <a:latin typeface="Maiandra GD" pitchFamily="34" charset="0"/>
              </a:rPr>
              <a:t>Soldiers were the best in Greece</a:t>
            </a:r>
            <a:endParaRPr lang="en-US" sz="3400" dirty="0" smtClean="0">
              <a:effectLst>
                <a:outerShdw blurRad="38100" dist="38100" dir="2700000" algn="tl">
                  <a:srgbClr val="000000">
                    <a:alpha val="43137"/>
                  </a:srgbClr>
                </a:outerShdw>
              </a:effectLst>
              <a:latin typeface="Maiandra GD" pitchFamily="34" charset="0"/>
            </a:endParaRPr>
          </a:p>
          <a:p>
            <a:pPr>
              <a:buFont typeface="Wingdings" pitchFamily="2" charset="2"/>
              <a:buChar char="Ø"/>
            </a:pPr>
            <a:r>
              <a:rPr lang="en-US" sz="3400" dirty="0" smtClean="0">
                <a:effectLst>
                  <a:outerShdw blurRad="38100" dist="38100" dir="2700000" algn="tl">
                    <a:srgbClr val="000000">
                      <a:alpha val="43137"/>
                    </a:srgbClr>
                  </a:outerShdw>
                </a:effectLst>
                <a:latin typeface="Maiandra GD" pitchFamily="34" charset="0"/>
              </a:rPr>
              <a:t>Attacked Athens</a:t>
            </a:r>
          </a:p>
          <a:p>
            <a:pPr>
              <a:buFont typeface="Wingdings" pitchFamily="2" charset="2"/>
              <a:buChar char="Ø"/>
            </a:pPr>
            <a:r>
              <a:rPr lang="en-US" sz="3400" dirty="0" smtClean="0">
                <a:effectLst>
                  <a:outerShdw blurRad="38100" dist="38100" dir="2700000" algn="tl">
                    <a:srgbClr val="000000">
                      <a:alpha val="43137"/>
                    </a:srgbClr>
                  </a:outerShdw>
                </a:effectLst>
                <a:latin typeface="Maiandra GD" pitchFamily="34" charset="0"/>
              </a:rPr>
              <a:t>Athens collapsed </a:t>
            </a:r>
          </a:p>
          <a:p>
            <a:pPr>
              <a:buFont typeface="Wingdings" pitchFamily="2" charset="2"/>
              <a:buChar char="Ø"/>
            </a:pPr>
            <a:r>
              <a:rPr lang="en-US" sz="3400" dirty="0" smtClean="0">
                <a:effectLst>
                  <a:outerShdw blurRad="38100" dist="38100" dir="2700000" algn="tl">
                    <a:srgbClr val="000000">
                      <a:alpha val="43137"/>
                    </a:srgbClr>
                  </a:outerShdw>
                </a:effectLst>
                <a:latin typeface="Maiandra GD" pitchFamily="34" charset="0"/>
              </a:rPr>
              <a:t>Sparta achieved military dominance,</a:t>
            </a:r>
          </a:p>
          <a:p>
            <a:r>
              <a:rPr lang="en-US" sz="3400" dirty="0" smtClean="0">
                <a:effectLst>
                  <a:outerShdw blurRad="38100" dist="38100" dir="2700000" algn="tl">
                    <a:srgbClr val="000000">
                      <a:alpha val="43137"/>
                    </a:srgbClr>
                  </a:outerShdw>
                </a:effectLst>
                <a:latin typeface="Maiandra GD" pitchFamily="34" charset="0"/>
              </a:rPr>
              <a:t>but not cultural dominance</a:t>
            </a:r>
          </a:p>
          <a:p>
            <a:pPr>
              <a:buFont typeface="Wingdings" pitchFamily="2" charset="2"/>
              <a:buChar char="Ø"/>
            </a:pPr>
            <a:r>
              <a:rPr lang="en-US" sz="3400" dirty="0" smtClean="0">
                <a:effectLst>
                  <a:outerShdw blurRad="38100" dist="38100" dir="2700000" algn="tl">
                    <a:srgbClr val="000000">
                      <a:alpha val="43137"/>
                    </a:srgbClr>
                  </a:outerShdw>
                </a:effectLst>
                <a:latin typeface="Maiandra GD" pitchFamily="34" charset="0"/>
              </a:rPr>
              <a:t>Athens regaine</a:t>
            </a:r>
            <a:r>
              <a:rPr lang="en-US" sz="3400" dirty="0" smtClean="0">
                <a:effectLst>
                  <a:outerShdw blurRad="38100" dist="38100" dir="2700000" algn="tl">
                    <a:srgbClr val="000000">
                      <a:alpha val="43137"/>
                    </a:srgbClr>
                  </a:outerShdw>
                </a:effectLst>
                <a:latin typeface="Maiandra GD" pitchFamily="34" charset="0"/>
              </a:rPr>
              <a:t>d its freedom</a:t>
            </a:r>
          </a:p>
          <a:p>
            <a:pPr>
              <a:buFont typeface="Wingdings" pitchFamily="2" charset="2"/>
              <a:buChar char="Ø"/>
            </a:pPr>
            <a:r>
              <a:rPr lang="en-US" sz="3400" dirty="0" smtClean="0">
                <a:effectLst>
                  <a:outerShdw blurRad="38100" dist="38100" dir="2700000" algn="tl">
                    <a:srgbClr val="000000">
                      <a:alpha val="43137"/>
                    </a:srgbClr>
                  </a:outerShdw>
                </a:effectLst>
                <a:latin typeface="Maiandra GD" pitchFamily="34" charset="0"/>
              </a:rPr>
              <a:t>Intellectual and aesthetic dominance flourished.</a:t>
            </a:r>
            <a:endParaRPr lang="en-US" sz="3400" dirty="0" smtClean="0">
              <a:effectLst>
                <a:outerShdw blurRad="38100" dist="38100" dir="2700000" algn="tl">
                  <a:srgbClr val="000000">
                    <a:alpha val="43137"/>
                  </a:srgbClr>
                </a:outerShdw>
              </a:effectLst>
              <a:latin typeface="Maiandra GD"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500" decel="50000" fill="hold">
                                          <p:stCondLst>
                                            <p:cond delay="0"/>
                                          </p:stCondLst>
                                        </p:cTn>
                                        <p:tgtEl>
                                          <p:spTgt spid="1229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229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2290"/>
                                        </p:tgtEl>
                                        <p:attrNameLst>
                                          <p:attrName>ppt_w</p:attrName>
                                        </p:attrNameLst>
                                      </p:cBhvr>
                                      <p:tavLst>
                                        <p:tav tm="0">
                                          <p:val>
                                            <p:strVal val="#ppt_w*.05"/>
                                          </p:val>
                                        </p:tav>
                                        <p:tav tm="100000">
                                          <p:val>
                                            <p:strVal val="#ppt_w"/>
                                          </p:val>
                                        </p:tav>
                                      </p:tavLst>
                                    </p:anim>
                                    <p:anim calcmode="lin" valueType="num">
                                      <p:cBhvr>
                                        <p:cTn id="10" dur="1000" fill="hold"/>
                                        <p:tgtEl>
                                          <p:spTgt spid="1229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229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229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229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2290"/>
                                        </p:tgtEl>
                                      </p:cBhvr>
                                    </p:animEffect>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 to="" calcmode="lin" valueType="num">
                                      <p:cBhvr>
                                        <p:cTn id="19" dur="1" fill="hold"/>
                                        <p:tgtEl>
                                          <p:spTgt spid="2">
                                            <p:txEl>
                                              <p:pRg st="0" end="0"/>
                                            </p:txEl>
                                          </p:spTgt>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 to="" calcmode="lin" valueType="num">
                                      <p:cBhvr>
                                        <p:cTn id="24" dur="1" fill="hold"/>
                                        <p:tgtEl>
                                          <p:spTgt spid="2">
                                            <p:txEl>
                                              <p:pRg st="2" end="2"/>
                                            </p:txEl>
                                          </p:spTgt>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 to="" calcmode="lin" valueType="num">
                                      <p:cBhvr>
                                        <p:cTn id="29" dur="1" fill="hold"/>
                                        <p:tgtEl>
                                          <p:spTgt spid="2">
                                            <p:txEl>
                                              <p:pRg st="3" end="3"/>
                                            </p:txEl>
                                          </p:spTgt>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2">
                                            <p:txEl>
                                              <p:pRg st="4" end="4"/>
                                            </p:txEl>
                                          </p:spTgt>
                                        </p:tgtEl>
                                        <p:attrNameLst>
                                          <p:attrName>style.visibility</p:attrName>
                                        </p:attrNameLst>
                                      </p:cBhvr>
                                      <p:to>
                                        <p:strVal val="visible"/>
                                      </p:to>
                                    </p:set>
                                    <p:anim to="" calcmode="lin" valueType="num">
                                      <p:cBhvr>
                                        <p:cTn id="34" dur="1" fill="hold"/>
                                        <p:tgtEl>
                                          <p:spTgt spid="2">
                                            <p:txEl>
                                              <p:pRg st="4" end="4"/>
                                            </p:txEl>
                                          </p:spTgt>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grpId="0" nodeType="clickEffect">
                                  <p:stCondLst>
                                    <p:cond delay="0"/>
                                  </p:stCondLst>
                                  <p:childTnLst>
                                    <p:set>
                                      <p:cBhvr>
                                        <p:cTn id="38" dur="1" fill="hold">
                                          <p:stCondLst>
                                            <p:cond delay="0"/>
                                          </p:stCondLst>
                                        </p:cTn>
                                        <p:tgtEl>
                                          <p:spTgt spid="2">
                                            <p:txEl>
                                              <p:pRg st="5" end="5"/>
                                            </p:txEl>
                                          </p:spTgt>
                                        </p:tgtEl>
                                        <p:attrNameLst>
                                          <p:attrName>style.visibility</p:attrName>
                                        </p:attrNameLst>
                                      </p:cBhvr>
                                      <p:to>
                                        <p:strVal val="visible"/>
                                      </p:to>
                                    </p:set>
                                    <p:anim to="" calcmode="lin" valueType="num">
                                      <p:cBhvr>
                                        <p:cTn id="39" dur="1" fill="hold"/>
                                        <p:tgtEl>
                                          <p:spTgt spid="2">
                                            <p:txEl>
                                              <p:pRg st="5" end="5"/>
                                            </p:txEl>
                                          </p:spTgt>
                                        </p:tgtEl>
                                        <p:attrNameLst>
                                          <p:attrName/>
                                        </p:attrNameLst>
                                      </p:cBhvr>
                                    </p:anim>
                                  </p:childTnLst>
                                </p:cTn>
                              </p:par>
                            </p:childTnLst>
                          </p:cTn>
                        </p:par>
                      </p:childTnLst>
                    </p:cTn>
                  </p:par>
                  <p:par>
                    <p:cTn id="40" fill="hold">
                      <p:stCondLst>
                        <p:cond delay="indefinite"/>
                      </p:stCondLst>
                      <p:childTnLst>
                        <p:par>
                          <p:cTn id="41" fill="hold">
                            <p:stCondLst>
                              <p:cond delay="0"/>
                            </p:stCondLst>
                            <p:childTnLst>
                              <p:par>
                                <p:cTn id="42" presetID="24" presetClass="entr" presetSubtype="0" fill="hold" grpId="0" nodeType="clickEffect">
                                  <p:stCondLst>
                                    <p:cond delay="0"/>
                                  </p:stCondLst>
                                  <p:childTnLst>
                                    <p:set>
                                      <p:cBhvr>
                                        <p:cTn id="43" dur="1" fill="hold">
                                          <p:stCondLst>
                                            <p:cond delay="0"/>
                                          </p:stCondLst>
                                        </p:cTn>
                                        <p:tgtEl>
                                          <p:spTgt spid="2">
                                            <p:txEl>
                                              <p:pRg st="6" end="6"/>
                                            </p:txEl>
                                          </p:spTgt>
                                        </p:tgtEl>
                                        <p:attrNameLst>
                                          <p:attrName>style.visibility</p:attrName>
                                        </p:attrNameLst>
                                      </p:cBhvr>
                                      <p:to>
                                        <p:strVal val="visible"/>
                                      </p:to>
                                    </p:set>
                                    <p:anim to="" calcmode="lin" valueType="num">
                                      <p:cBhvr>
                                        <p:cTn id="44" dur="1" fill="hold"/>
                                        <p:tgtEl>
                                          <p:spTgt spid="2">
                                            <p:txEl>
                                              <p:pRg st="6" end="6"/>
                                            </p:txEl>
                                          </p:spTgt>
                                        </p:tgtEl>
                                        <p:attrNameLst>
                                          <p:attrName/>
                                        </p:attrNameLst>
                                      </p:cBhvr>
                                    </p:anim>
                                  </p:childTnLst>
                                </p:cTn>
                              </p:par>
                            </p:childTnLst>
                          </p:cTn>
                        </p:par>
                      </p:childTnLst>
                    </p:cTn>
                  </p:par>
                  <p:par>
                    <p:cTn id="45" fill="hold">
                      <p:stCondLst>
                        <p:cond delay="indefinite"/>
                      </p:stCondLst>
                      <p:childTnLst>
                        <p:par>
                          <p:cTn id="46" fill="hold">
                            <p:stCondLst>
                              <p:cond delay="0"/>
                            </p:stCondLst>
                            <p:childTnLst>
                              <p:par>
                                <p:cTn id="47" presetID="24" presetClass="entr" presetSubtype="0"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to="" calcmode="lin" valueType="num">
                                      <p:cBhvr>
                                        <p:cTn id="49" dur="1" fill="hold"/>
                                        <p:tgtEl>
                                          <p:spTgt spid="2">
                                            <p:txEl>
                                              <p:pRg st="7" end="7"/>
                                            </p:txEl>
                                          </p:spTgt>
                                        </p:tgtEl>
                                        <p:attrNameLst>
                                          <p:attrName/>
                                        </p:attrNameLst>
                                      </p:cBhvr>
                                    </p:anim>
                                  </p:childTnLst>
                                </p:cTn>
                              </p:par>
                            </p:childTnLst>
                          </p:cTn>
                        </p:par>
                      </p:childTnLst>
                    </p:cTn>
                  </p:par>
                  <p:par>
                    <p:cTn id="50" fill="hold">
                      <p:stCondLst>
                        <p:cond delay="indefinite"/>
                      </p:stCondLst>
                      <p:childTnLst>
                        <p:par>
                          <p:cTn id="51" fill="hold">
                            <p:stCondLst>
                              <p:cond delay="0"/>
                            </p:stCondLst>
                            <p:childTnLst>
                              <p:par>
                                <p:cTn id="52" presetID="24" presetClass="entr" presetSubtype="0" fill="hold" grpId="0" nodeType="clickEffect">
                                  <p:stCondLst>
                                    <p:cond delay="0"/>
                                  </p:stCondLst>
                                  <p:childTnLst>
                                    <p:set>
                                      <p:cBhvr>
                                        <p:cTn id="53" dur="1" fill="hold">
                                          <p:stCondLst>
                                            <p:cond delay="0"/>
                                          </p:stCondLst>
                                        </p:cTn>
                                        <p:tgtEl>
                                          <p:spTgt spid="2">
                                            <p:txEl>
                                              <p:pRg st="8" end="8"/>
                                            </p:txEl>
                                          </p:spTgt>
                                        </p:tgtEl>
                                        <p:attrNameLst>
                                          <p:attrName>style.visibility</p:attrName>
                                        </p:attrNameLst>
                                      </p:cBhvr>
                                      <p:to>
                                        <p:strVal val="visible"/>
                                      </p:to>
                                    </p:set>
                                    <p:anim to="" calcmode="lin" valueType="num">
                                      <p:cBhvr>
                                        <p:cTn id="54" dur="1" fill="hold"/>
                                        <p:tgtEl>
                                          <p:spTgt spid="2">
                                            <p:txEl>
                                              <p:pRg st="8" end="8"/>
                                            </p:txEl>
                                          </p:spTgt>
                                        </p:tgtEl>
                                        <p:attrNameLst>
                                          <p:attrName/>
                                        </p:attrNameLst>
                                      </p:cBhvr>
                                    </p:anim>
                                  </p:childTnLst>
                                </p:cTn>
                              </p:par>
                            </p:childTnLst>
                          </p:cTn>
                        </p:par>
                      </p:childTnLst>
                    </p:cTn>
                  </p:par>
                  <p:par>
                    <p:cTn id="55" fill="hold">
                      <p:stCondLst>
                        <p:cond delay="indefinite"/>
                      </p:stCondLst>
                      <p:childTnLst>
                        <p:par>
                          <p:cTn id="56" fill="hold">
                            <p:stCondLst>
                              <p:cond delay="0"/>
                            </p:stCondLst>
                            <p:childTnLst>
                              <p:par>
                                <p:cTn id="57" presetID="24" presetClass="entr" presetSubtype="0" fill="hold" grpId="0" nodeType="clickEffect">
                                  <p:stCondLst>
                                    <p:cond delay="0"/>
                                  </p:stCondLst>
                                  <p:childTnLst>
                                    <p:set>
                                      <p:cBhvr>
                                        <p:cTn id="58" dur="1" fill="hold">
                                          <p:stCondLst>
                                            <p:cond delay="0"/>
                                          </p:stCondLst>
                                        </p:cTn>
                                        <p:tgtEl>
                                          <p:spTgt spid="2">
                                            <p:txEl>
                                              <p:pRg st="9" end="9"/>
                                            </p:txEl>
                                          </p:spTgt>
                                        </p:tgtEl>
                                        <p:attrNameLst>
                                          <p:attrName>style.visibility</p:attrName>
                                        </p:attrNameLst>
                                      </p:cBhvr>
                                      <p:to>
                                        <p:strVal val="visible"/>
                                      </p:to>
                                    </p:set>
                                    <p:anim to="" calcmode="lin" valueType="num">
                                      <p:cBhvr>
                                        <p:cTn id="59" dur="1" fill="hold"/>
                                        <p:tgtEl>
                                          <p:spTgt spid="2">
                                            <p:txEl>
                                              <p:pRg st="9" end="9"/>
                                            </p:txEl>
                                          </p:spTgt>
                                        </p:tgtEl>
                                        <p:attrNameLst>
                                          <p:attrName/>
                                        </p:attrNameLst>
                                      </p:cBhvr>
                                    </p:anim>
                                  </p:childTnLst>
                                </p:cTn>
                              </p:par>
                            </p:childTnLst>
                          </p:cTn>
                        </p:par>
                      </p:childTnLst>
                    </p:cTn>
                  </p:par>
                  <p:par>
                    <p:cTn id="60" fill="hold">
                      <p:stCondLst>
                        <p:cond delay="indefinite"/>
                      </p:stCondLst>
                      <p:childTnLst>
                        <p:par>
                          <p:cTn id="61" fill="hold">
                            <p:stCondLst>
                              <p:cond delay="0"/>
                            </p:stCondLst>
                            <p:childTnLst>
                              <p:par>
                                <p:cTn id="62" presetID="24" presetClass="entr" presetSubtype="0" fill="hold" grpId="0" nodeType="clickEffect">
                                  <p:stCondLst>
                                    <p:cond delay="0"/>
                                  </p:stCondLst>
                                  <p:childTnLst>
                                    <p:set>
                                      <p:cBhvr>
                                        <p:cTn id="63" dur="1" fill="hold">
                                          <p:stCondLst>
                                            <p:cond delay="0"/>
                                          </p:stCondLst>
                                        </p:cTn>
                                        <p:tgtEl>
                                          <p:spTgt spid="2">
                                            <p:txEl>
                                              <p:pRg st="10" end="10"/>
                                            </p:txEl>
                                          </p:spTgt>
                                        </p:tgtEl>
                                        <p:attrNameLst>
                                          <p:attrName>style.visibility</p:attrName>
                                        </p:attrNameLst>
                                      </p:cBhvr>
                                      <p:to>
                                        <p:strVal val="visible"/>
                                      </p:to>
                                    </p:set>
                                    <p:anim to="" calcmode="lin" valueType="num">
                                      <p:cBhvr>
                                        <p:cTn id="64" dur="1" fill="hold"/>
                                        <p:tgtEl>
                                          <p:spTgt spid="2">
                                            <p:txEl>
                                              <p:pRg st="10" end="1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28600"/>
            <a:ext cx="8609023" cy="7048083"/>
          </a:xfrm>
          <a:prstGeom prst="rect">
            <a:avLst/>
          </a:prstGeom>
          <a:noFill/>
        </p:spPr>
        <p:txBody>
          <a:bodyPr wrap="none" rtlCol="0">
            <a:spAutoFit/>
          </a:bodyPr>
          <a:lstStyle/>
          <a:p>
            <a:r>
              <a:rPr lang="en-US" sz="4400" dirty="0" smtClean="0">
                <a:effectLst>
                  <a:outerShdw blurRad="38100" dist="38100" dir="2700000" algn="tl">
                    <a:srgbClr val="000000">
                      <a:alpha val="43137"/>
                    </a:srgbClr>
                  </a:outerShdw>
                </a:effectLst>
                <a:latin typeface="Maiandra GD" pitchFamily="34" charset="0"/>
              </a:rPr>
              <a:t>Philosophy:</a:t>
            </a:r>
          </a:p>
          <a:p>
            <a:pPr>
              <a:buFont typeface="Wingdings" pitchFamily="2" charset="2"/>
              <a:buChar char="Ø"/>
            </a:pPr>
            <a:r>
              <a:rPr lang="en-US" sz="3200" dirty="0" smtClean="0">
                <a:effectLst>
                  <a:outerShdw blurRad="38100" dist="38100" dir="2700000" algn="tl">
                    <a:srgbClr val="000000">
                      <a:alpha val="43137"/>
                    </a:srgbClr>
                  </a:outerShdw>
                </a:effectLst>
                <a:latin typeface="Maiandra GD" pitchFamily="34" charset="0"/>
              </a:rPr>
              <a:t>Emphasis on human rationality and intellect </a:t>
            </a:r>
          </a:p>
          <a:p>
            <a:r>
              <a:rPr lang="en-US" sz="3200" dirty="0" smtClean="0">
                <a:effectLst>
                  <a:outerShdw blurRad="38100" dist="38100" dir="2700000" algn="tl">
                    <a:srgbClr val="000000">
                      <a:alpha val="43137"/>
                    </a:srgbClr>
                  </a:outerShdw>
                </a:effectLst>
                <a:latin typeface="Maiandra GD" pitchFamily="34" charset="0"/>
              </a:rPr>
              <a:t>	with a profound respect for the irrational </a:t>
            </a:r>
          </a:p>
          <a:p>
            <a:r>
              <a:rPr lang="en-US" sz="3200" dirty="0" smtClean="0">
                <a:effectLst>
                  <a:outerShdw blurRad="38100" dist="38100" dir="2700000" algn="tl">
                    <a:srgbClr val="000000">
                      <a:alpha val="43137"/>
                    </a:srgbClr>
                  </a:outerShdw>
                </a:effectLst>
                <a:latin typeface="Maiandra GD" pitchFamily="34" charset="0"/>
              </a:rPr>
              <a:t>	and mysterious</a:t>
            </a:r>
          </a:p>
          <a:p>
            <a:pPr>
              <a:buFont typeface="Wingdings" pitchFamily="2" charset="2"/>
              <a:buChar char="Ø"/>
            </a:pPr>
            <a:r>
              <a:rPr lang="en-US" sz="3200" dirty="0" smtClean="0">
                <a:effectLst>
                  <a:outerShdw blurRad="38100" dist="38100" dir="2700000" algn="tl">
                    <a:srgbClr val="000000">
                      <a:alpha val="43137"/>
                    </a:srgbClr>
                  </a:outerShdw>
                </a:effectLst>
                <a:latin typeface="Maiandra GD" pitchFamily="34" charset="0"/>
              </a:rPr>
              <a:t>Recognized oracles and omens</a:t>
            </a:r>
          </a:p>
          <a:p>
            <a:pPr>
              <a:buFont typeface="Wingdings" pitchFamily="2" charset="2"/>
              <a:buChar char="Ø"/>
            </a:pPr>
            <a:r>
              <a:rPr lang="en-US" sz="3200" dirty="0" smtClean="0">
                <a:effectLst>
                  <a:outerShdw blurRad="38100" dist="38100" dir="2700000" algn="tl">
                    <a:srgbClr val="000000">
                      <a:alpha val="43137"/>
                    </a:srgbClr>
                  </a:outerShdw>
                </a:effectLst>
                <a:latin typeface="Maiandra GD" pitchFamily="34" charset="0"/>
              </a:rPr>
              <a:t>Respected a keen mind and the desire to </a:t>
            </a:r>
          </a:p>
          <a:p>
            <a:r>
              <a:rPr lang="en-US" sz="3200" dirty="0" smtClean="0">
                <a:effectLst>
                  <a:outerShdw blurRad="38100" dist="38100" dir="2700000" algn="tl">
                    <a:srgbClr val="000000">
                      <a:alpha val="43137"/>
                    </a:srgbClr>
                  </a:outerShdw>
                </a:effectLst>
                <a:latin typeface="Maiandra GD" pitchFamily="34" charset="0"/>
              </a:rPr>
              <a:t>	answer life’s critical questions:  </a:t>
            </a:r>
          </a:p>
          <a:p>
            <a:r>
              <a:rPr lang="en-US" sz="3200" dirty="0" smtClean="0">
                <a:effectLst>
                  <a:outerShdw blurRad="38100" dist="38100" dir="2700000" algn="tl">
                    <a:srgbClr val="000000">
                      <a:alpha val="43137"/>
                    </a:srgbClr>
                  </a:outerShdw>
                </a:effectLst>
                <a:latin typeface="Maiandra GD" pitchFamily="34" charset="0"/>
              </a:rPr>
              <a:t>	</a:t>
            </a:r>
            <a:r>
              <a:rPr lang="en-US" sz="3200" dirty="0" smtClean="0">
                <a:effectLst>
                  <a:outerShdw blurRad="38100" dist="38100" dir="2700000" algn="tl">
                    <a:srgbClr val="000000">
                      <a:alpha val="43137"/>
                    </a:srgbClr>
                  </a:outerShdw>
                </a:effectLst>
                <a:latin typeface="Maiandra GD" pitchFamily="34" charset="0"/>
              </a:rPr>
              <a:t>1. What is the basic element of which </a:t>
            </a:r>
          </a:p>
          <a:p>
            <a:r>
              <a:rPr lang="en-US" sz="3200" dirty="0" smtClean="0">
                <a:effectLst>
                  <a:outerShdw blurRad="38100" dist="38100" dir="2700000" algn="tl">
                    <a:srgbClr val="000000">
                      <a:alpha val="43137"/>
                    </a:srgbClr>
                  </a:outerShdw>
                </a:effectLst>
                <a:latin typeface="Maiandra GD" pitchFamily="34" charset="0"/>
              </a:rPr>
              <a:t>	</a:t>
            </a:r>
            <a:r>
              <a:rPr lang="en-US" sz="3200" dirty="0" smtClean="0">
                <a:effectLst>
                  <a:outerShdw blurRad="38100" dist="38100" dir="2700000" algn="tl">
                    <a:srgbClr val="000000">
                      <a:alpha val="43137"/>
                    </a:srgbClr>
                  </a:outerShdw>
                </a:effectLst>
                <a:latin typeface="Maiandra GD" pitchFamily="34" charset="0"/>
              </a:rPr>
              <a:t>the universe is composed?</a:t>
            </a:r>
          </a:p>
          <a:p>
            <a:r>
              <a:rPr lang="en-US" sz="3200" dirty="0" smtClean="0">
                <a:effectLst>
                  <a:outerShdw blurRad="38100" dist="38100" dir="2700000" algn="tl">
                    <a:srgbClr val="000000">
                      <a:alpha val="43137"/>
                    </a:srgbClr>
                  </a:outerShdw>
                </a:effectLst>
                <a:latin typeface="Maiandra GD" pitchFamily="34" charset="0"/>
              </a:rPr>
              <a:t>	</a:t>
            </a:r>
            <a:r>
              <a:rPr lang="en-US" sz="3200" dirty="0" smtClean="0">
                <a:effectLst>
                  <a:outerShdw blurRad="38100" dist="38100" dir="2700000" algn="tl">
                    <a:srgbClr val="000000">
                      <a:alpha val="43137"/>
                    </a:srgbClr>
                  </a:outerShdw>
                </a:effectLst>
                <a:latin typeface="Maiandra GD" pitchFamily="34" charset="0"/>
              </a:rPr>
              <a:t>2. How do specific things emerge from</a:t>
            </a:r>
          </a:p>
          <a:p>
            <a:r>
              <a:rPr lang="en-US" sz="3200" dirty="0" smtClean="0">
                <a:effectLst>
                  <a:outerShdw blurRad="38100" dist="38100" dir="2700000" algn="tl">
                    <a:srgbClr val="000000">
                      <a:alpha val="43137"/>
                    </a:srgbClr>
                  </a:outerShdw>
                </a:effectLst>
                <a:latin typeface="Maiandra GD" pitchFamily="34" charset="0"/>
              </a:rPr>
              <a:t>	</a:t>
            </a:r>
            <a:r>
              <a:rPr lang="en-US" sz="3200" dirty="0" smtClean="0">
                <a:effectLst>
                  <a:outerShdw blurRad="38100" dist="38100" dir="2700000" algn="tl">
                    <a:srgbClr val="000000">
                      <a:alpha val="43137"/>
                    </a:srgbClr>
                  </a:outerShdw>
                </a:effectLst>
                <a:latin typeface="Maiandra GD" pitchFamily="34" charset="0"/>
              </a:rPr>
              <a:t> the basic element</a:t>
            </a:r>
          </a:p>
          <a:p>
            <a:r>
              <a:rPr lang="en-US" sz="3200" dirty="0" smtClean="0">
                <a:effectLst>
                  <a:outerShdw blurRad="38100" dist="38100" dir="2700000" algn="tl">
                    <a:srgbClr val="000000">
                      <a:alpha val="43137"/>
                    </a:srgbClr>
                  </a:outerShdw>
                </a:effectLst>
                <a:latin typeface="Maiandra GD" pitchFamily="34" charset="0"/>
              </a:rPr>
              <a:t>	3</a:t>
            </a:r>
            <a:r>
              <a:rPr lang="en-US" sz="3200" dirty="0" smtClean="0">
                <a:effectLst>
                  <a:outerShdw blurRad="38100" dist="38100" dir="2700000" algn="tl">
                    <a:srgbClr val="000000">
                      <a:alpha val="43137"/>
                    </a:srgbClr>
                  </a:outerShdw>
                </a:effectLst>
                <a:latin typeface="Maiandra GD" pitchFamily="34" charset="0"/>
              </a:rPr>
              <a:t>. What guides the process of change?</a:t>
            </a:r>
          </a:p>
          <a:p>
            <a:r>
              <a:rPr lang="en-US" sz="3200" dirty="0" smtClean="0">
                <a:effectLst>
                  <a:outerShdw blurRad="38100" dist="38100" dir="2700000" algn="tl">
                    <a:srgbClr val="000000">
                      <a:alpha val="43137"/>
                    </a:srgbClr>
                  </a:outerShdw>
                </a:effectLst>
                <a:latin typeface="Maiandra GD" pitchFamily="34" charset="0"/>
              </a:rPr>
              <a:t>	</a:t>
            </a:r>
            <a:r>
              <a:rPr lang="en-US" sz="3200" dirty="0" smtClean="0">
                <a:effectLst>
                  <a:outerShdw blurRad="38100" dist="38100" dir="2700000" algn="tl">
                    <a:srgbClr val="000000">
                      <a:alpha val="43137"/>
                    </a:srgbClr>
                  </a:outerShdw>
                </a:effectLst>
                <a:latin typeface="Maiandra GD" pitchFamily="34" charset="0"/>
              </a:rPr>
              <a:t> </a:t>
            </a:r>
            <a:endParaRPr lang="en-US" sz="3200" dirty="0" smtClean="0">
              <a:effectLst>
                <a:outerShdw blurRad="38100" dist="38100" dir="2700000" algn="tl">
                  <a:srgbClr val="000000">
                    <a:alpha val="43137"/>
                  </a:srgbClr>
                </a:outerShdw>
              </a:effectLst>
              <a:latin typeface="Maiandra GD" pitchFamily="34" charset="0"/>
            </a:endParaRPr>
          </a:p>
          <a:p>
            <a:endParaRPr lang="en-US" sz="2400" dirty="0" err="1" smtClean="0">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to="" calcmode="lin" valueType="num">
                                      <p:cBhvr>
                                        <p:cTn id="12" dur="1" fill="hold"/>
                                        <p:tgtEl>
                                          <p:spTgt spid="2">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to="" calcmode="lin" valueType="num">
                                      <p:cBhvr>
                                        <p:cTn id="17" dur="1" fill="hold"/>
                                        <p:tgtEl>
                                          <p:spTgt spid="2">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 to="" calcmode="lin" valueType="num">
                                      <p:cBhvr>
                                        <p:cTn id="22" dur="1" fill="hold"/>
                                        <p:tgtEl>
                                          <p:spTgt spid="2">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to="" calcmode="lin" valueType="num">
                                      <p:cBhvr>
                                        <p:cTn id="27" dur="1" fill="hold"/>
                                        <p:tgtEl>
                                          <p:spTgt spid="2">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 to="" calcmode="lin" valueType="num">
                                      <p:cBhvr>
                                        <p:cTn id="32" dur="1" fill="hold"/>
                                        <p:tgtEl>
                                          <p:spTgt spid="2">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to="" calcmode="lin" valueType="num">
                                      <p:cBhvr>
                                        <p:cTn id="37" dur="1" fill="hold"/>
                                        <p:tgtEl>
                                          <p:spTgt spid="2">
                                            <p:txEl>
                                              <p:pRg st="6" end="6"/>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 to="" calcmode="lin" valueType="num">
                                      <p:cBhvr>
                                        <p:cTn id="42" dur="1" fill="hold"/>
                                        <p:tgtEl>
                                          <p:spTgt spid="2">
                                            <p:txEl>
                                              <p:pRg st="7" end="7"/>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2">
                                            <p:txEl>
                                              <p:pRg st="8" end="8"/>
                                            </p:txEl>
                                          </p:spTgt>
                                        </p:tgtEl>
                                        <p:attrNameLst>
                                          <p:attrName>style.visibility</p:attrName>
                                        </p:attrNameLst>
                                      </p:cBhvr>
                                      <p:to>
                                        <p:strVal val="visible"/>
                                      </p:to>
                                    </p:set>
                                    <p:anim to="" calcmode="lin" valueType="num">
                                      <p:cBhvr>
                                        <p:cTn id="47" dur="1" fill="hold"/>
                                        <p:tgtEl>
                                          <p:spTgt spid="2">
                                            <p:txEl>
                                              <p:pRg st="8" end="8"/>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2">
                                            <p:txEl>
                                              <p:pRg st="9" end="9"/>
                                            </p:txEl>
                                          </p:spTgt>
                                        </p:tgtEl>
                                        <p:attrNameLst>
                                          <p:attrName>style.visibility</p:attrName>
                                        </p:attrNameLst>
                                      </p:cBhvr>
                                      <p:to>
                                        <p:strVal val="visible"/>
                                      </p:to>
                                    </p:set>
                                    <p:anim to="" calcmode="lin" valueType="num">
                                      <p:cBhvr>
                                        <p:cTn id="52" dur="1" fill="hold"/>
                                        <p:tgtEl>
                                          <p:spTgt spid="2">
                                            <p:txEl>
                                              <p:pRg st="9" end="9"/>
                                            </p:txEl>
                                          </p:spTgt>
                                        </p:tgtEl>
                                        <p:attrNameLst>
                                          <p:attrName/>
                                        </p:attrNameLst>
                                      </p:cBhvr>
                                    </p:anim>
                                  </p:childTnLst>
                                </p:cTn>
                              </p:par>
                            </p:childTnLst>
                          </p:cTn>
                        </p:par>
                      </p:childTnLst>
                    </p:cTn>
                  </p:par>
                  <p:par>
                    <p:cTn id="53" fill="hold">
                      <p:stCondLst>
                        <p:cond delay="indefinite"/>
                      </p:stCondLst>
                      <p:childTnLst>
                        <p:par>
                          <p:cTn id="54" fill="hold">
                            <p:stCondLst>
                              <p:cond delay="0"/>
                            </p:stCondLst>
                            <p:childTnLst>
                              <p:par>
                                <p:cTn id="55" presetID="24" presetClass="entr" presetSubtype="0" fill="hold" grpId="0" nodeType="clickEffect">
                                  <p:stCondLst>
                                    <p:cond delay="0"/>
                                  </p:stCondLst>
                                  <p:childTnLst>
                                    <p:set>
                                      <p:cBhvr>
                                        <p:cTn id="56" dur="1" fill="hold">
                                          <p:stCondLst>
                                            <p:cond delay="0"/>
                                          </p:stCondLst>
                                        </p:cTn>
                                        <p:tgtEl>
                                          <p:spTgt spid="2">
                                            <p:txEl>
                                              <p:pRg st="10" end="10"/>
                                            </p:txEl>
                                          </p:spTgt>
                                        </p:tgtEl>
                                        <p:attrNameLst>
                                          <p:attrName>style.visibility</p:attrName>
                                        </p:attrNameLst>
                                      </p:cBhvr>
                                      <p:to>
                                        <p:strVal val="visible"/>
                                      </p:to>
                                    </p:set>
                                    <p:anim to="" calcmode="lin" valueType="num">
                                      <p:cBhvr>
                                        <p:cTn id="57" dur="1" fill="hold"/>
                                        <p:tgtEl>
                                          <p:spTgt spid="2">
                                            <p:txEl>
                                              <p:pRg st="10" end="10"/>
                                            </p:txEl>
                                          </p:spTgt>
                                        </p:tgtEl>
                                        <p:attrNameLst>
                                          <p:attrName/>
                                        </p:attrNameLst>
                                      </p:cBhvr>
                                    </p:anim>
                                  </p:childTnLst>
                                </p:cTn>
                              </p:par>
                            </p:childTnLst>
                          </p:cTn>
                        </p:par>
                      </p:childTnLst>
                    </p:cTn>
                  </p:par>
                  <p:par>
                    <p:cTn id="58" fill="hold">
                      <p:stCondLst>
                        <p:cond delay="indefinite"/>
                      </p:stCondLst>
                      <p:childTnLst>
                        <p:par>
                          <p:cTn id="59" fill="hold">
                            <p:stCondLst>
                              <p:cond delay="0"/>
                            </p:stCondLst>
                            <p:childTnLst>
                              <p:par>
                                <p:cTn id="60" presetID="24" presetClass="entr" presetSubtype="0" fill="hold" grpId="0" nodeType="clickEffect">
                                  <p:stCondLst>
                                    <p:cond delay="0"/>
                                  </p:stCondLst>
                                  <p:childTnLst>
                                    <p:set>
                                      <p:cBhvr>
                                        <p:cTn id="61" dur="1" fill="hold">
                                          <p:stCondLst>
                                            <p:cond delay="0"/>
                                          </p:stCondLst>
                                        </p:cTn>
                                        <p:tgtEl>
                                          <p:spTgt spid="2">
                                            <p:txEl>
                                              <p:pRg st="11" end="11"/>
                                            </p:txEl>
                                          </p:spTgt>
                                        </p:tgtEl>
                                        <p:attrNameLst>
                                          <p:attrName>style.visibility</p:attrName>
                                        </p:attrNameLst>
                                      </p:cBhvr>
                                      <p:to>
                                        <p:strVal val="visible"/>
                                      </p:to>
                                    </p:set>
                                    <p:anim to="" calcmode="lin" valueType="num">
                                      <p:cBhvr>
                                        <p:cTn id="62" dur="1" fill="hold"/>
                                        <p:tgtEl>
                                          <p:spTgt spid="2">
                                            <p:txEl>
                                              <p:pRg st="11" end="11"/>
                                            </p:txEl>
                                          </p:spTgt>
                                        </p:tgtEl>
                                        <p:attrNameLst>
                                          <p:attrName/>
                                        </p:attrNameLst>
                                      </p:cBhvr>
                                    </p:anim>
                                  </p:childTnLst>
                                </p:cTn>
                              </p:par>
                            </p:childTnLst>
                          </p:cTn>
                        </p:par>
                      </p:childTnLst>
                    </p:cTn>
                  </p:par>
                  <p:par>
                    <p:cTn id="63" fill="hold">
                      <p:stCondLst>
                        <p:cond delay="indefinite"/>
                      </p:stCondLst>
                      <p:childTnLst>
                        <p:par>
                          <p:cTn id="64" fill="hold">
                            <p:stCondLst>
                              <p:cond delay="0"/>
                            </p:stCondLst>
                            <p:childTnLst>
                              <p:par>
                                <p:cTn id="65" presetID="24" presetClass="entr" presetSubtype="0" fill="hold" grpId="0" nodeType="clickEffect">
                                  <p:stCondLst>
                                    <p:cond delay="0"/>
                                  </p:stCondLst>
                                  <p:childTnLst>
                                    <p:set>
                                      <p:cBhvr>
                                        <p:cTn id="66" dur="1" fill="hold">
                                          <p:stCondLst>
                                            <p:cond delay="0"/>
                                          </p:stCondLst>
                                        </p:cTn>
                                        <p:tgtEl>
                                          <p:spTgt spid="2">
                                            <p:txEl>
                                              <p:pRg st="12" end="12"/>
                                            </p:txEl>
                                          </p:spTgt>
                                        </p:tgtEl>
                                        <p:attrNameLst>
                                          <p:attrName>style.visibility</p:attrName>
                                        </p:attrNameLst>
                                      </p:cBhvr>
                                      <p:to>
                                        <p:strVal val="visible"/>
                                      </p:to>
                                    </p:set>
                                    <p:anim to="" calcmode="lin" valueType="num">
                                      <p:cBhvr>
                                        <p:cTn id="67" dur="1" fill="hold"/>
                                        <p:tgtEl>
                                          <p:spTgt spid="2">
                                            <p:txEl>
                                              <p:pRg st="12" end="1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0"/>
            <a:ext cx="7010400" cy="6678751"/>
          </a:xfrm>
          <a:prstGeom prst="rect">
            <a:avLst/>
          </a:prstGeom>
          <a:noFill/>
        </p:spPr>
        <p:txBody>
          <a:bodyPr wrap="square" rtlCol="0">
            <a:spAutoFit/>
          </a:bodyPr>
          <a:lstStyle/>
          <a:p>
            <a:r>
              <a:rPr lang="en-US" sz="3200" dirty="0" smtClean="0">
                <a:effectLst>
                  <a:outerShdw blurRad="38100" dist="38100" dir="2700000" algn="tl">
                    <a:srgbClr val="000000">
                      <a:alpha val="43137"/>
                    </a:srgbClr>
                  </a:outerShdw>
                </a:effectLst>
                <a:latin typeface="Maiandra GD" pitchFamily="34" charset="0"/>
              </a:rPr>
              <a:t>Sophistry: “wise ones” </a:t>
            </a:r>
          </a:p>
          <a:p>
            <a:pPr>
              <a:buFont typeface="Wingdings" pitchFamily="2" charset="2"/>
              <a:buChar char="Ø"/>
            </a:pPr>
            <a:r>
              <a:rPr lang="en-US" sz="3200" dirty="0" smtClean="0">
                <a:effectLst>
                  <a:outerShdw blurRad="38100" dist="38100" dir="2700000" algn="tl">
                    <a:srgbClr val="000000">
                      <a:alpha val="43137"/>
                    </a:srgbClr>
                  </a:outerShdw>
                </a:effectLst>
                <a:latin typeface="Maiandra GD" pitchFamily="34" charset="0"/>
              </a:rPr>
              <a:t>Concern for humankind</a:t>
            </a:r>
            <a:endParaRPr lang="en-US" sz="3200" dirty="0" smtClean="0">
              <a:effectLst>
                <a:outerShdw blurRad="38100" dist="38100" dir="2700000" algn="tl">
                  <a:srgbClr val="000000">
                    <a:alpha val="43137"/>
                  </a:srgbClr>
                </a:outerShdw>
              </a:effectLst>
              <a:latin typeface="Maiandra GD" pitchFamily="34" charset="0"/>
            </a:endParaRPr>
          </a:p>
          <a:p>
            <a:pPr>
              <a:buFont typeface="Wingdings" pitchFamily="2" charset="2"/>
              <a:buChar char="Ø"/>
            </a:pPr>
            <a:r>
              <a:rPr lang="en-US" sz="3200" dirty="0" smtClean="0">
                <a:effectLst>
                  <a:outerShdw blurRad="38100" dist="38100" dir="2700000" algn="tl">
                    <a:srgbClr val="000000">
                      <a:alpha val="43137"/>
                    </a:srgbClr>
                  </a:outerShdw>
                </a:effectLst>
                <a:latin typeface="Maiandra GD" pitchFamily="34" charset="0"/>
              </a:rPr>
              <a:t>The distrust of reason</a:t>
            </a:r>
          </a:p>
          <a:p>
            <a:pPr>
              <a:buFont typeface="Wingdings" pitchFamily="2" charset="2"/>
              <a:buChar char="Ø"/>
            </a:pPr>
            <a:r>
              <a:rPr lang="en-US" sz="3200" dirty="0" smtClean="0">
                <a:effectLst>
                  <a:outerShdw blurRad="38100" dist="38100" dir="2700000" algn="tl">
                    <a:srgbClr val="000000">
                      <a:alpha val="43137"/>
                    </a:srgbClr>
                  </a:outerShdw>
                </a:effectLst>
                <a:latin typeface="Maiandra GD" pitchFamily="34" charset="0"/>
              </a:rPr>
              <a:t>Thinking in a relative way</a:t>
            </a:r>
          </a:p>
          <a:p>
            <a:pPr>
              <a:buFont typeface="Wingdings" pitchFamily="2" charset="2"/>
              <a:buChar char="Ø"/>
            </a:pPr>
            <a:r>
              <a:rPr lang="en-US" sz="3200" dirty="0" smtClean="0">
                <a:effectLst>
                  <a:outerShdw blurRad="38100" dist="38100" dir="2700000" algn="tl">
                    <a:srgbClr val="000000">
                      <a:alpha val="43137"/>
                    </a:srgbClr>
                  </a:outerShdw>
                </a:effectLst>
                <a:latin typeface="Maiandra GD" pitchFamily="34" charset="0"/>
              </a:rPr>
              <a:t>Challenging the existence of truth</a:t>
            </a:r>
          </a:p>
          <a:p>
            <a:pPr>
              <a:buFont typeface="Wingdings" pitchFamily="2" charset="2"/>
              <a:buChar char="Ø"/>
            </a:pPr>
            <a:r>
              <a:rPr lang="en-US" sz="3200" dirty="0" smtClean="0">
                <a:effectLst>
                  <a:outerShdw blurRad="38100" dist="38100" dir="2700000" algn="tl">
                    <a:srgbClr val="000000">
                      <a:alpha val="43137"/>
                    </a:srgbClr>
                  </a:outerShdw>
                </a:effectLst>
                <a:latin typeface="Maiandra GD" pitchFamily="34" charset="0"/>
              </a:rPr>
              <a:t>All established beliefs and norms were questioned</a:t>
            </a:r>
          </a:p>
          <a:p>
            <a:endParaRPr lang="en-US" sz="3200" dirty="0" smtClean="0">
              <a:effectLst>
                <a:outerShdw blurRad="38100" dist="38100" dir="2700000" algn="tl">
                  <a:srgbClr val="000000">
                    <a:alpha val="43137"/>
                  </a:srgbClr>
                </a:outerShdw>
              </a:effectLst>
              <a:latin typeface="Maiandra GD" pitchFamily="34" charset="0"/>
            </a:endParaRPr>
          </a:p>
          <a:p>
            <a:pPr>
              <a:buFont typeface="Wingdings" pitchFamily="2" charset="2"/>
              <a:buChar char="Ø"/>
            </a:pPr>
            <a:r>
              <a:rPr lang="en-US" sz="3200" dirty="0" smtClean="0">
                <a:effectLst>
                  <a:outerShdw blurRad="38100" dist="38100" dir="2700000" algn="tl">
                    <a:srgbClr val="000000">
                      <a:alpha val="43137"/>
                    </a:srgbClr>
                  </a:outerShdw>
                </a:effectLst>
                <a:latin typeface="Maiandra GD" pitchFamily="34" charset="0"/>
              </a:rPr>
              <a:t>Famous Sophists:</a:t>
            </a:r>
          </a:p>
          <a:p>
            <a:pPr>
              <a:buFont typeface="Wingdings" pitchFamily="2" charset="2"/>
              <a:buChar char="Ø"/>
            </a:pPr>
            <a:r>
              <a:rPr lang="en-US" sz="3200" dirty="0" smtClean="0">
                <a:effectLst>
                  <a:outerShdw blurRad="38100" dist="38100" dir="2700000" algn="tl">
                    <a:srgbClr val="000000">
                      <a:alpha val="43137"/>
                    </a:srgbClr>
                  </a:outerShdw>
                </a:effectLst>
                <a:latin typeface="Maiandra GD" pitchFamily="34" charset="0"/>
              </a:rPr>
              <a:t>Protagoras: “Man is		s                the measure of all things.”</a:t>
            </a:r>
          </a:p>
          <a:p>
            <a:pPr lvl="3"/>
            <a:r>
              <a:rPr lang="en-US" sz="2800" dirty="0" smtClean="0">
                <a:effectLst>
                  <a:outerShdw blurRad="38100" dist="38100" dir="2700000" algn="tl">
                    <a:srgbClr val="000000">
                      <a:alpha val="43137"/>
                    </a:srgbClr>
                  </a:outerShdw>
                </a:effectLst>
                <a:latin typeface="Maiandra GD" pitchFamily="34" charset="0"/>
              </a:rPr>
              <a:t>	</a:t>
            </a:r>
          </a:p>
          <a:p>
            <a:pPr>
              <a:buFont typeface="Wingdings" pitchFamily="2" charset="2"/>
              <a:buChar char="Ø"/>
            </a:pPr>
            <a:endParaRPr lang="en-US" sz="2400" dirty="0" smtClean="0">
              <a:effectLst>
                <a:outerShdw blurRad="38100" dist="38100" dir="2700000" algn="tl">
                  <a:srgbClr val="000000">
                    <a:alpha val="43137"/>
                  </a:srgbClr>
                </a:outerShdw>
              </a:effectLst>
            </a:endParaRPr>
          </a:p>
          <a:p>
            <a:endParaRPr lang="en-US" sz="2400" dirty="0" err="1" smtClean="0">
              <a:effectLst>
                <a:outerShdw blurRad="38100" dist="38100" dir="2700000" algn="tl">
                  <a:srgbClr val="000000">
                    <a:alpha val="43137"/>
                  </a:srgbClr>
                </a:outerShdw>
              </a:effectLst>
            </a:endParaRPr>
          </a:p>
        </p:txBody>
      </p:sp>
      <p:pic>
        <p:nvPicPr>
          <p:cNvPr id="10242" name="Picture 2" descr="http://www.philosophyprofessor.com/images/philosophers/protagoras.jpg"/>
          <p:cNvPicPr>
            <a:picLocks noChangeAspect="1" noChangeArrowheads="1"/>
          </p:cNvPicPr>
          <p:nvPr/>
        </p:nvPicPr>
        <p:blipFill>
          <a:blip r:embed="rId3" cstate="print"/>
          <a:srcRect/>
          <a:stretch>
            <a:fillRect/>
          </a:stretch>
        </p:blipFill>
        <p:spPr bwMode="auto">
          <a:xfrm>
            <a:off x="5410200" y="2971800"/>
            <a:ext cx="2452068" cy="35052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p:cTn id="7" dur="500" decel="50000" fill="hold">
                                          <p:stCondLst>
                                            <p:cond delay="0"/>
                                          </p:stCondLst>
                                        </p:cTn>
                                        <p:tgtEl>
                                          <p:spTgt spid="1024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24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242"/>
                                        </p:tgtEl>
                                        <p:attrNameLst>
                                          <p:attrName>ppt_w</p:attrName>
                                        </p:attrNameLst>
                                      </p:cBhvr>
                                      <p:tavLst>
                                        <p:tav tm="0">
                                          <p:val>
                                            <p:strVal val="#ppt_w*.05"/>
                                          </p:val>
                                        </p:tav>
                                        <p:tav tm="100000">
                                          <p:val>
                                            <p:strVal val="#ppt_w"/>
                                          </p:val>
                                        </p:tav>
                                      </p:tavLst>
                                    </p:anim>
                                    <p:anim calcmode="lin" valueType="num">
                                      <p:cBhvr>
                                        <p:cTn id="10" dur="1000" fill="hold"/>
                                        <p:tgtEl>
                                          <p:spTgt spid="1024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24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24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24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242"/>
                                        </p:tgtEl>
                                      </p:cBhvr>
                                    </p:animEffect>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 to="" calcmode="lin" valueType="num">
                                      <p:cBhvr>
                                        <p:cTn id="19" dur="1" fill="hold"/>
                                        <p:tgtEl>
                                          <p:spTgt spid="2">
                                            <p:txEl>
                                              <p:pRg st="0" end="0"/>
                                            </p:txEl>
                                          </p:spTgt>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2">
                                            <p:txEl>
                                              <p:pRg st="1" end="1"/>
                                            </p:txEl>
                                          </p:spTgt>
                                        </p:tgtEl>
                                        <p:attrNameLst>
                                          <p:attrName>style.visibility</p:attrName>
                                        </p:attrNameLst>
                                      </p:cBhvr>
                                      <p:to>
                                        <p:strVal val="visible"/>
                                      </p:to>
                                    </p:set>
                                    <p:anim to="" calcmode="lin" valueType="num">
                                      <p:cBhvr>
                                        <p:cTn id="24" dur="1" fill="hold"/>
                                        <p:tgtEl>
                                          <p:spTgt spid="2">
                                            <p:txEl>
                                              <p:pRg st="1" end="1"/>
                                            </p:txEl>
                                          </p:spTgt>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2">
                                            <p:txEl>
                                              <p:pRg st="2" end="2"/>
                                            </p:txEl>
                                          </p:spTgt>
                                        </p:tgtEl>
                                        <p:attrNameLst>
                                          <p:attrName>style.visibility</p:attrName>
                                        </p:attrNameLst>
                                      </p:cBhvr>
                                      <p:to>
                                        <p:strVal val="visible"/>
                                      </p:to>
                                    </p:set>
                                    <p:anim to="" calcmode="lin" valueType="num">
                                      <p:cBhvr>
                                        <p:cTn id="29" dur="1" fill="hold"/>
                                        <p:tgtEl>
                                          <p:spTgt spid="2">
                                            <p:txEl>
                                              <p:pRg st="2" end="2"/>
                                            </p:txEl>
                                          </p:spTgt>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2">
                                            <p:txEl>
                                              <p:pRg st="3" end="3"/>
                                            </p:txEl>
                                          </p:spTgt>
                                        </p:tgtEl>
                                        <p:attrNameLst>
                                          <p:attrName>style.visibility</p:attrName>
                                        </p:attrNameLst>
                                      </p:cBhvr>
                                      <p:to>
                                        <p:strVal val="visible"/>
                                      </p:to>
                                    </p:set>
                                    <p:anim to="" calcmode="lin" valueType="num">
                                      <p:cBhvr>
                                        <p:cTn id="34" dur="1" fill="hold"/>
                                        <p:tgtEl>
                                          <p:spTgt spid="2">
                                            <p:txEl>
                                              <p:pRg st="3" end="3"/>
                                            </p:txEl>
                                          </p:spTgt>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grpId="0" nodeType="click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 to="" calcmode="lin" valueType="num">
                                      <p:cBhvr>
                                        <p:cTn id="39" dur="1" fill="hold"/>
                                        <p:tgtEl>
                                          <p:spTgt spid="2">
                                            <p:txEl>
                                              <p:pRg st="4" end="4"/>
                                            </p:txEl>
                                          </p:spTgt>
                                        </p:tgtEl>
                                        <p:attrNameLst>
                                          <p:attrName/>
                                        </p:attrNameLst>
                                      </p:cBhvr>
                                    </p:anim>
                                  </p:childTnLst>
                                </p:cTn>
                              </p:par>
                            </p:childTnLst>
                          </p:cTn>
                        </p:par>
                      </p:childTnLst>
                    </p:cTn>
                  </p:par>
                  <p:par>
                    <p:cTn id="40" fill="hold">
                      <p:stCondLst>
                        <p:cond delay="indefinite"/>
                      </p:stCondLst>
                      <p:childTnLst>
                        <p:par>
                          <p:cTn id="41" fill="hold">
                            <p:stCondLst>
                              <p:cond delay="0"/>
                            </p:stCondLst>
                            <p:childTnLst>
                              <p:par>
                                <p:cTn id="42" presetID="24" presetClass="entr" presetSubtype="0" fill="hold" grpId="0" nodeType="clickEffect">
                                  <p:stCondLst>
                                    <p:cond delay="0"/>
                                  </p:stCondLst>
                                  <p:childTnLst>
                                    <p:set>
                                      <p:cBhvr>
                                        <p:cTn id="43" dur="1" fill="hold">
                                          <p:stCondLst>
                                            <p:cond delay="0"/>
                                          </p:stCondLst>
                                        </p:cTn>
                                        <p:tgtEl>
                                          <p:spTgt spid="2">
                                            <p:txEl>
                                              <p:pRg st="5" end="5"/>
                                            </p:txEl>
                                          </p:spTgt>
                                        </p:tgtEl>
                                        <p:attrNameLst>
                                          <p:attrName>style.visibility</p:attrName>
                                        </p:attrNameLst>
                                      </p:cBhvr>
                                      <p:to>
                                        <p:strVal val="visible"/>
                                      </p:to>
                                    </p:set>
                                    <p:anim to="" calcmode="lin" valueType="num">
                                      <p:cBhvr>
                                        <p:cTn id="44" dur="1" fill="hold"/>
                                        <p:tgtEl>
                                          <p:spTgt spid="2">
                                            <p:txEl>
                                              <p:pRg st="5" end="5"/>
                                            </p:txEl>
                                          </p:spTgt>
                                        </p:tgtEl>
                                        <p:attrNameLst>
                                          <p:attrName/>
                                        </p:attrNameLst>
                                      </p:cBhvr>
                                    </p:anim>
                                  </p:childTnLst>
                                </p:cTn>
                              </p:par>
                            </p:childTnLst>
                          </p:cTn>
                        </p:par>
                      </p:childTnLst>
                    </p:cTn>
                  </p:par>
                  <p:par>
                    <p:cTn id="45" fill="hold">
                      <p:stCondLst>
                        <p:cond delay="indefinite"/>
                      </p:stCondLst>
                      <p:childTnLst>
                        <p:par>
                          <p:cTn id="46" fill="hold">
                            <p:stCondLst>
                              <p:cond delay="0"/>
                            </p:stCondLst>
                            <p:childTnLst>
                              <p:par>
                                <p:cTn id="47" presetID="24" presetClass="entr" presetSubtype="0"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to="" calcmode="lin" valueType="num">
                                      <p:cBhvr>
                                        <p:cTn id="49" dur="1" fill="hold"/>
                                        <p:tgtEl>
                                          <p:spTgt spid="2">
                                            <p:txEl>
                                              <p:pRg st="7" end="7"/>
                                            </p:txEl>
                                          </p:spTgt>
                                        </p:tgtEl>
                                        <p:attrNameLst>
                                          <p:attrName/>
                                        </p:attrNameLst>
                                      </p:cBhvr>
                                    </p:anim>
                                  </p:childTnLst>
                                </p:cTn>
                              </p:par>
                            </p:childTnLst>
                          </p:cTn>
                        </p:par>
                      </p:childTnLst>
                    </p:cTn>
                  </p:par>
                  <p:par>
                    <p:cTn id="50" fill="hold">
                      <p:stCondLst>
                        <p:cond delay="indefinite"/>
                      </p:stCondLst>
                      <p:childTnLst>
                        <p:par>
                          <p:cTn id="51" fill="hold">
                            <p:stCondLst>
                              <p:cond delay="0"/>
                            </p:stCondLst>
                            <p:childTnLst>
                              <p:par>
                                <p:cTn id="52" presetID="24" presetClass="entr" presetSubtype="0" fill="hold" grpId="0" nodeType="clickEffect">
                                  <p:stCondLst>
                                    <p:cond delay="0"/>
                                  </p:stCondLst>
                                  <p:childTnLst>
                                    <p:set>
                                      <p:cBhvr>
                                        <p:cTn id="53" dur="1" fill="hold">
                                          <p:stCondLst>
                                            <p:cond delay="0"/>
                                          </p:stCondLst>
                                        </p:cTn>
                                        <p:tgtEl>
                                          <p:spTgt spid="2">
                                            <p:txEl>
                                              <p:pRg st="8" end="8"/>
                                            </p:txEl>
                                          </p:spTgt>
                                        </p:tgtEl>
                                        <p:attrNameLst>
                                          <p:attrName>style.visibility</p:attrName>
                                        </p:attrNameLst>
                                      </p:cBhvr>
                                      <p:to>
                                        <p:strVal val="visible"/>
                                      </p:to>
                                    </p:set>
                                    <p:anim to="" calcmode="lin" valueType="num">
                                      <p:cBhvr>
                                        <p:cTn id="54" dur="1" fill="hold"/>
                                        <p:tgtEl>
                                          <p:spTgt spid="2">
                                            <p:txEl>
                                              <p:pRg st="8" end="8"/>
                                            </p:txEl>
                                          </p:spTgt>
                                        </p:tgtEl>
                                        <p:attrNameLst>
                                          <p:attrName/>
                                        </p:attrNameLst>
                                      </p:cBhvr>
                                    </p:anim>
                                  </p:childTnLst>
                                </p:cTn>
                              </p:par>
                              <p:par>
                                <p:cTn id="55" presetID="24"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 to="" calcmode="lin" valueType="num">
                                      <p:cBhvr>
                                        <p:cTn id="57" dur="1" fill="hold"/>
                                        <p:tgtEl>
                                          <p:spTgt spid="2">
                                            <p:txEl>
                                              <p:pRg st="9" end="9"/>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myweb.wvnet.edu/~jelkins/pmpl99/images/socrates2.jpg"/>
          <p:cNvPicPr>
            <a:picLocks noChangeAspect="1" noChangeArrowheads="1"/>
          </p:cNvPicPr>
          <p:nvPr/>
        </p:nvPicPr>
        <p:blipFill>
          <a:blip r:embed="rId3" cstate="print"/>
          <a:srcRect/>
          <a:stretch>
            <a:fillRect/>
          </a:stretch>
        </p:blipFill>
        <p:spPr bwMode="auto">
          <a:xfrm>
            <a:off x="609600" y="0"/>
            <a:ext cx="3124200" cy="4430486"/>
          </a:xfrm>
          <a:prstGeom prst="rect">
            <a:avLst/>
          </a:prstGeom>
          <a:noFill/>
        </p:spPr>
      </p:pic>
      <p:sp>
        <p:nvSpPr>
          <p:cNvPr id="3" name="TextBox 2"/>
          <p:cNvSpPr txBox="1"/>
          <p:nvPr/>
        </p:nvSpPr>
        <p:spPr>
          <a:xfrm>
            <a:off x="228600" y="0"/>
            <a:ext cx="9144000" cy="6924973"/>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rPr>
              <a:t>			                </a:t>
            </a:r>
            <a:r>
              <a:rPr lang="en-US" sz="3600" dirty="0" smtClean="0">
                <a:effectLst>
                  <a:outerShdw blurRad="38100" dist="38100" dir="2700000" algn="tl">
                    <a:srgbClr val="000000">
                      <a:alpha val="43137"/>
                    </a:srgbClr>
                  </a:outerShdw>
                </a:effectLst>
              </a:rPr>
              <a:t>Socrates: c. 470-399</a:t>
            </a:r>
          </a:p>
          <a:p>
            <a:r>
              <a:rPr lang="en-US" sz="2400" dirty="0" smtClean="0">
                <a:effectLst>
                  <a:outerShdw blurRad="38100" dist="38100" dir="2700000" algn="tl">
                    <a:srgbClr val="000000">
                      <a:alpha val="43137"/>
                    </a:srgbClr>
                  </a:outerShdw>
                </a:effectLst>
              </a:rPr>
              <a:t>			</a:t>
            </a:r>
            <a:r>
              <a:rPr lang="en-US" sz="2400" dirty="0" smtClean="0"/>
              <a:t> </a:t>
            </a:r>
            <a:r>
              <a:rPr lang="en-US" sz="2400" dirty="0" smtClean="0"/>
              <a:t> 	 “By </a:t>
            </a:r>
            <a:r>
              <a:rPr lang="en-US" sz="2400" dirty="0" smtClean="0"/>
              <a:t>all means marry. If you get a good </a:t>
            </a:r>
            <a:r>
              <a:rPr lang="en-US" sz="2400" dirty="0" smtClean="0"/>
              <a:t>				wife </a:t>
            </a:r>
            <a:r>
              <a:rPr lang="en-US" sz="2400" dirty="0" smtClean="0"/>
              <a:t>you </a:t>
            </a:r>
            <a:r>
              <a:rPr lang="en-US" sz="2400" dirty="0" smtClean="0"/>
              <a:t>will </a:t>
            </a:r>
            <a:r>
              <a:rPr lang="en-US" sz="2400" dirty="0" smtClean="0"/>
              <a:t>become happy, and if </a:t>
            </a:r>
            <a:r>
              <a:rPr lang="en-US" sz="2400" dirty="0" smtClean="0"/>
              <a:t>you</a:t>
            </a:r>
          </a:p>
          <a:p>
            <a:r>
              <a:rPr lang="en-US" sz="2400" dirty="0" smtClean="0"/>
              <a:t>				 get </a:t>
            </a:r>
            <a:r>
              <a:rPr lang="en-US" sz="2400" dirty="0" smtClean="0"/>
              <a:t>a bad </a:t>
            </a:r>
            <a:r>
              <a:rPr lang="en-US" sz="2400" dirty="0" smtClean="0"/>
              <a:t>one </a:t>
            </a:r>
            <a:r>
              <a:rPr lang="en-US" sz="2400" dirty="0" smtClean="0"/>
              <a:t>you </a:t>
            </a:r>
            <a:r>
              <a:rPr lang="en-US" sz="2400" dirty="0" smtClean="0"/>
              <a:t>will </a:t>
            </a:r>
            <a:r>
              <a:rPr lang="en-US" sz="2400" dirty="0" smtClean="0"/>
              <a:t>become </a:t>
            </a:r>
            <a:r>
              <a:rPr lang="en-US" sz="2400" dirty="0" smtClean="0"/>
              <a:t>a 					philosopher.”</a:t>
            </a:r>
          </a:p>
          <a:p>
            <a:endParaRPr lang="en-US" sz="2400" dirty="0" smtClean="0"/>
          </a:p>
          <a:p>
            <a:r>
              <a:rPr lang="en-US" sz="2400" dirty="0" smtClean="0"/>
              <a:t>			 	 “ An </a:t>
            </a:r>
            <a:r>
              <a:rPr lang="en-US" sz="2400" dirty="0" smtClean="0"/>
              <a:t>unexamined life is not worth </a:t>
            </a:r>
            <a:r>
              <a:rPr lang="en-US" sz="2400" dirty="0" smtClean="0"/>
              <a:t>living.”</a:t>
            </a:r>
          </a:p>
          <a:p>
            <a:endParaRPr lang="en-US" sz="2400" dirty="0" smtClean="0"/>
          </a:p>
          <a:p>
            <a:r>
              <a:rPr lang="en-US" sz="2400" dirty="0" smtClean="0"/>
              <a:t>	</a:t>
            </a:r>
            <a:r>
              <a:rPr lang="en-US" sz="2400" dirty="0" smtClean="0"/>
              <a:t>		 	 “ </a:t>
            </a:r>
            <a:r>
              <a:rPr lang="en-US" sz="2400" dirty="0" smtClean="0"/>
              <a:t>For anything that men can tell, death </a:t>
            </a:r>
            <a:r>
              <a:rPr lang="en-US" sz="2400" dirty="0" smtClean="0"/>
              <a:t>				may </a:t>
            </a:r>
            <a:r>
              <a:rPr lang="en-US" sz="2400" dirty="0" smtClean="0"/>
              <a:t>be </a:t>
            </a:r>
            <a:r>
              <a:rPr lang="en-US" sz="2400" dirty="0" smtClean="0"/>
              <a:t>the </a:t>
            </a:r>
            <a:r>
              <a:rPr lang="en-US" sz="2400" dirty="0" smtClean="0"/>
              <a:t>greatest good that can happen </a:t>
            </a:r>
            <a:r>
              <a:rPr lang="en-US" sz="2400" dirty="0" smtClean="0"/>
              <a:t>				to </a:t>
            </a:r>
            <a:r>
              <a:rPr lang="en-US" sz="2400" dirty="0" smtClean="0"/>
              <a:t>them</a:t>
            </a:r>
            <a:r>
              <a:rPr lang="en-US" sz="2400" dirty="0" smtClean="0"/>
              <a:t>:…”</a:t>
            </a:r>
          </a:p>
          <a:p>
            <a:r>
              <a:rPr lang="en-US" sz="2400" dirty="0" smtClean="0"/>
              <a:t>			</a:t>
            </a:r>
          </a:p>
          <a:p>
            <a:endParaRPr lang="en-US" sz="2400" dirty="0" smtClean="0"/>
          </a:p>
          <a:p>
            <a:endParaRPr lang="en-US" sz="2400" dirty="0" smtClean="0"/>
          </a:p>
          <a:p>
            <a:endParaRPr lang="en-US" sz="2400" dirty="0" smtClean="0"/>
          </a:p>
          <a:p>
            <a:endParaRPr lang="en-US" sz="2400" dirty="0" smtClean="0"/>
          </a:p>
          <a:p>
            <a:endParaRPr lang="en-US" sz="2400" dirty="0" smtClean="0">
              <a:effectLst>
                <a:outerShdw blurRad="38100" dist="38100" dir="2700000" algn="tl">
                  <a:srgbClr val="000000">
                    <a:alpha val="43137"/>
                  </a:srgbClr>
                </a:outerShdw>
              </a:effectLst>
            </a:endParaRPr>
          </a:p>
          <a:p>
            <a:endParaRPr lang="en-US" sz="2400" dirty="0" err="1" smtClean="0">
              <a:effectLst>
                <a:outerShdw blurRad="38100" dist="38100" dir="2700000" algn="tl">
                  <a:srgbClr val="000000">
                    <a:alpha val="43137"/>
                  </a:srgbClr>
                </a:outerShdw>
              </a:effectLst>
            </a:endParaRPr>
          </a:p>
        </p:txBody>
      </p:sp>
      <p:sp>
        <p:nvSpPr>
          <p:cNvPr id="7" name="Rectangle 6"/>
          <p:cNvSpPr/>
          <p:nvPr/>
        </p:nvSpPr>
        <p:spPr>
          <a:xfrm>
            <a:off x="304800" y="4038600"/>
            <a:ext cx="8839200" cy="3046988"/>
          </a:xfrm>
          <a:prstGeom prst="rect">
            <a:avLst/>
          </a:prstGeom>
        </p:spPr>
        <p:txBody>
          <a:bodyPr wrap="square">
            <a:spAutoFit/>
          </a:bodyPr>
          <a:lstStyle/>
          <a:p>
            <a:endParaRPr lang="en-US" sz="2400" dirty="0" smtClean="0"/>
          </a:p>
          <a:p>
            <a:r>
              <a:rPr lang="en-US" sz="2400" dirty="0" smtClean="0"/>
              <a:t>“The </a:t>
            </a:r>
            <a:r>
              <a:rPr lang="en-US" sz="2400" dirty="0" smtClean="0"/>
              <a:t>only good is knowledge and the only evil is </a:t>
            </a:r>
            <a:r>
              <a:rPr lang="en-US" sz="2400" dirty="0" smtClean="0"/>
              <a:t>ignorance.”</a:t>
            </a:r>
          </a:p>
          <a:p>
            <a:r>
              <a:rPr lang="en-US" sz="2400" dirty="0" smtClean="0"/>
              <a:t>“To </a:t>
            </a:r>
            <a:r>
              <a:rPr lang="en-US" sz="2400" dirty="0" smtClean="0"/>
              <a:t>find yourself, think for yourself</a:t>
            </a:r>
            <a:r>
              <a:rPr lang="en-US" sz="2400" dirty="0" smtClean="0"/>
              <a:t>.”</a:t>
            </a:r>
            <a:r>
              <a:rPr lang="en-US" sz="2400" dirty="0" smtClean="0">
                <a:effectLst>
                  <a:outerShdw blurRad="38100" dist="38100" dir="2700000" algn="tl">
                    <a:srgbClr val="000000">
                      <a:alpha val="43137"/>
                    </a:srgbClr>
                  </a:outerShdw>
                </a:effectLst>
              </a:rPr>
              <a:t> </a:t>
            </a:r>
          </a:p>
          <a:p>
            <a:r>
              <a:rPr lang="en-US" sz="2400" dirty="0" smtClean="0">
                <a:effectLst>
                  <a:outerShdw blurRad="38100" dist="38100" dir="2700000" algn="tl">
                    <a:srgbClr val="000000">
                      <a:alpha val="43137"/>
                    </a:srgbClr>
                  </a:outerShdw>
                </a:effectLst>
              </a:rPr>
              <a:t>“</a:t>
            </a:r>
            <a:r>
              <a:rPr lang="en-US" sz="2400" dirty="0" smtClean="0"/>
              <a:t>One thing only I know, and that is that I know </a:t>
            </a:r>
            <a:r>
              <a:rPr lang="en-US" sz="2400" dirty="0" smtClean="0"/>
              <a:t>nothing.”</a:t>
            </a:r>
          </a:p>
          <a:p>
            <a:r>
              <a:rPr lang="en-US" sz="2400" dirty="0" smtClean="0"/>
              <a:t>“ </a:t>
            </a:r>
            <a:r>
              <a:rPr lang="en-US" sz="2400" dirty="0" smtClean="0"/>
              <a:t>True wisdom comes to each of us when </a:t>
            </a:r>
            <a:r>
              <a:rPr lang="en-US" sz="2400" dirty="0" smtClean="0"/>
              <a:t>we </a:t>
            </a:r>
            <a:r>
              <a:rPr lang="en-US" sz="2400" dirty="0" smtClean="0"/>
              <a:t>realize how little we understand about life, </a:t>
            </a:r>
            <a:r>
              <a:rPr lang="en-US" sz="2400" dirty="0" smtClean="0"/>
              <a:t>ourselves</a:t>
            </a:r>
            <a:r>
              <a:rPr lang="en-US" sz="2400" dirty="0" smtClean="0"/>
              <a:t>, and the world around us. </a:t>
            </a:r>
            <a:r>
              <a:rPr lang="en-US" sz="2400" dirty="0" smtClean="0"/>
              <a:t>“</a:t>
            </a:r>
          </a:p>
          <a:p>
            <a:r>
              <a:rPr lang="en-US" sz="2400" dirty="0" smtClean="0"/>
              <a:t>“I </a:t>
            </a:r>
            <a:r>
              <a:rPr lang="en-US" sz="2400" dirty="0" smtClean="0"/>
              <a:t>cannot teach anybody anything, I can only </a:t>
            </a:r>
            <a:r>
              <a:rPr lang="en-US" sz="2400" dirty="0" smtClean="0"/>
              <a:t>make </a:t>
            </a:r>
            <a:r>
              <a:rPr lang="en-US" sz="2400" dirty="0" smtClean="0"/>
              <a:t>them think</a:t>
            </a:r>
            <a:r>
              <a:rPr lang="en-US" sz="2400" dirty="0" smtClean="0"/>
              <a:t>.”</a:t>
            </a:r>
          </a:p>
          <a:p>
            <a:endParaRPr lang="en-US" sz="2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500" decel="50000" fill="hold">
                                          <p:stCondLst>
                                            <p:cond delay="0"/>
                                          </p:stCondLst>
                                        </p:cTn>
                                        <p:tgtEl>
                                          <p:spTgt spid="921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921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9218"/>
                                        </p:tgtEl>
                                        <p:attrNameLst>
                                          <p:attrName>ppt_w</p:attrName>
                                        </p:attrNameLst>
                                      </p:cBhvr>
                                      <p:tavLst>
                                        <p:tav tm="0">
                                          <p:val>
                                            <p:strVal val="#ppt_w*.05"/>
                                          </p:val>
                                        </p:tav>
                                        <p:tav tm="100000">
                                          <p:val>
                                            <p:strVal val="#ppt_w"/>
                                          </p:val>
                                        </p:tav>
                                      </p:tavLst>
                                    </p:anim>
                                    <p:anim calcmode="lin" valueType="num">
                                      <p:cBhvr>
                                        <p:cTn id="10" dur="1000" fill="hold"/>
                                        <p:tgtEl>
                                          <p:spTgt spid="921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921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921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921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9218"/>
                                        </p:tgtEl>
                                      </p:cBhvr>
                                    </p:animEffect>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to="" calcmode="lin" valueType="num">
                                      <p:cBhvr>
                                        <p:cTn id="19" dur="1" fill="hold"/>
                                        <p:tgtEl>
                                          <p:spTgt spid="3">
                                            <p:txEl>
                                              <p:pRg st="0" end="0"/>
                                            </p:txEl>
                                          </p:spTgt>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to="" calcmode="lin" valueType="num">
                                      <p:cBhvr>
                                        <p:cTn id="24" dur="1" fill="hold"/>
                                        <p:tgtEl>
                                          <p:spTgt spid="3">
                                            <p:txEl>
                                              <p:pRg st="1" end="1"/>
                                            </p:txEl>
                                          </p:spTgt>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to="" calcmode="lin" valueType="num">
                                      <p:cBhvr>
                                        <p:cTn id="29" dur="1" fill="hold"/>
                                        <p:tgtEl>
                                          <p:spTgt spid="3">
                                            <p:txEl>
                                              <p:pRg st="2" end="2"/>
                                            </p:txEl>
                                          </p:spTgt>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to="" calcmode="lin" valueType="num">
                                      <p:cBhvr>
                                        <p:cTn id="34" dur="1" fill="hold"/>
                                        <p:tgtEl>
                                          <p:spTgt spid="3">
                                            <p:txEl>
                                              <p:pRg st="4" end="4"/>
                                            </p:txEl>
                                          </p:spTgt>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to="" calcmode="lin" valueType="num">
                                      <p:cBhvr>
                                        <p:cTn id="39" dur="1" fill="hold"/>
                                        <p:tgtEl>
                                          <p:spTgt spid="3">
                                            <p:txEl>
                                              <p:pRg st="6" end="6"/>
                                            </p:txEl>
                                          </p:spTgt>
                                        </p:tgtEl>
                                        <p:attrNameLst>
                                          <p:attrName/>
                                        </p:attrNameLst>
                                      </p:cBhvr>
                                    </p:anim>
                                  </p:childTnLst>
                                </p:cTn>
                              </p:par>
                            </p:childTnLst>
                          </p:cTn>
                        </p:par>
                      </p:childTnLst>
                    </p:cTn>
                  </p:par>
                  <p:par>
                    <p:cTn id="40" fill="hold">
                      <p:stCondLst>
                        <p:cond delay="indefinite"/>
                      </p:stCondLst>
                      <p:childTnLst>
                        <p:par>
                          <p:cTn id="41" fill="hold">
                            <p:stCondLst>
                              <p:cond delay="0"/>
                            </p:stCondLst>
                            <p:childTnLst>
                              <p:par>
                                <p:cTn id="42" presetID="24" presetClass="entr" presetSubtype="0" fill="hold" grpId="0" nodeType="click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 to="" calcmode="lin" valueType="num">
                                      <p:cBhvr>
                                        <p:cTn id="44" dur="1" fill="hold"/>
                                        <p:tgtEl>
                                          <p:spTgt spid="3">
                                            <p:txEl>
                                              <p:pRg st="7" end="7"/>
                                            </p:txEl>
                                          </p:spTgt>
                                        </p:tgtEl>
                                        <p:attrNameLst>
                                          <p:attrName/>
                                        </p:attrNameLst>
                                      </p:cBhvr>
                                    </p:anim>
                                  </p:childTnLst>
                                </p:cTn>
                              </p:par>
                            </p:childTnLst>
                          </p:cTn>
                        </p:par>
                      </p:childTnLst>
                    </p:cTn>
                  </p:par>
                  <p:par>
                    <p:cTn id="45" fill="hold">
                      <p:stCondLst>
                        <p:cond delay="indefinite"/>
                      </p:stCondLst>
                      <p:childTnLst>
                        <p:par>
                          <p:cTn id="46" fill="hold">
                            <p:stCondLst>
                              <p:cond delay="0"/>
                            </p:stCondLst>
                            <p:childTnLst>
                              <p:par>
                                <p:cTn id="47" presetID="24" presetClass="entr" presetSubtype="0" fill="hold" grpId="0" nodeType="click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to="" calcmode="lin" valueType="num">
                                      <p:cBhvr>
                                        <p:cTn id="49" dur="1" fill="hold"/>
                                        <p:tgtEl>
                                          <p:spTgt spid="7">
                                            <p:txEl>
                                              <p:pRg st="1" end="1"/>
                                            </p:txEl>
                                          </p:spTgt>
                                        </p:tgtEl>
                                        <p:attrNameLst>
                                          <p:attrName/>
                                        </p:attrNameLst>
                                      </p:cBhvr>
                                    </p:anim>
                                  </p:childTnLst>
                                </p:cTn>
                              </p:par>
                            </p:childTnLst>
                          </p:cTn>
                        </p:par>
                      </p:childTnLst>
                    </p:cTn>
                  </p:par>
                  <p:par>
                    <p:cTn id="50" fill="hold">
                      <p:stCondLst>
                        <p:cond delay="indefinite"/>
                      </p:stCondLst>
                      <p:childTnLst>
                        <p:par>
                          <p:cTn id="51" fill="hold">
                            <p:stCondLst>
                              <p:cond delay="0"/>
                            </p:stCondLst>
                            <p:childTnLst>
                              <p:par>
                                <p:cTn id="52" presetID="24" presetClass="entr" presetSubtype="0" fill="hold" grpId="0" nodeType="clickEffect">
                                  <p:stCondLst>
                                    <p:cond delay="0"/>
                                  </p:stCondLst>
                                  <p:childTnLst>
                                    <p:set>
                                      <p:cBhvr>
                                        <p:cTn id="53" dur="1" fill="hold">
                                          <p:stCondLst>
                                            <p:cond delay="0"/>
                                          </p:stCondLst>
                                        </p:cTn>
                                        <p:tgtEl>
                                          <p:spTgt spid="7">
                                            <p:txEl>
                                              <p:pRg st="2" end="2"/>
                                            </p:txEl>
                                          </p:spTgt>
                                        </p:tgtEl>
                                        <p:attrNameLst>
                                          <p:attrName>style.visibility</p:attrName>
                                        </p:attrNameLst>
                                      </p:cBhvr>
                                      <p:to>
                                        <p:strVal val="visible"/>
                                      </p:to>
                                    </p:set>
                                    <p:anim to="" calcmode="lin" valueType="num">
                                      <p:cBhvr>
                                        <p:cTn id="54" dur="1" fill="hold"/>
                                        <p:tgtEl>
                                          <p:spTgt spid="7">
                                            <p:txEl>
                                              <p:pRg st="2" end="2"/>
                                            </p:txEl>
                                          </p:spTgt>
                                        </p:tgtEl>
                                        <p:attrNameLst>
                                          <p:attrName/>
                                        </p:attrNameLst>
                                      </p:cBhvr>
                                    </p:anim>
                                  </p:childTnLst>
                                </p:cTn>
                              </p:par>
                            </p:childTnLst>
                          </p:cTn>
                        </p:par>
                      </p:childTnLst>
                    </p:cTn>
                  </p:par>
                  <p:par>
                    <p:cTn id="55" fill="hold">
                      <p:stCondLst>
                        <p:cond delay="indefinite"/>
                      </p:stCondLst>
                      <p:childTnLst>
                        <p:par>
                          <p:cTn id="56" fill="hold">
                            <p:stCondLst>
                              <p:cond delay="0"/>
                            </p:stCondLst>
                            <p:childTnLst>
                              <p:par>
                                <p:cTn id="57" presetID="24" presetClass="entr" presetSubtype="0" fill="hold" grpId="0" nodeType="clickEffect">
                                  <p:stCondLst>
                                    <p:cond delay="0"/>
                                  </p:stCondLst>
                                  <p:childTnLst>
                                    <p:set>
                                      <p:cBhvr>
                                        <p:cTn id="58" dur="1" fill="hold">
                                          <p:stCondLst>
                                            <p:cond delay="0"/>
                                          </p:stCondLst>
                                        </p:cTn>
                                        <p:tgtEl>
                                          <p:spTgt spid="7">
                                            <p:txEl>
                                              <p:pRg st="3" end="3"/>
                                            </p:txEl>
                                          </p:spTgt>
                                        </p:tgtEl>
                                        <p:attrNameLst>
                                          <p:attrName>style.visibility</p:attrName>
                                        </p:attrNameLst>
                                      </p:cBhvr>
                                      <p:to>
                                        <p:strVal val="visible"/>
                                      </p:to>
                                    </p:set>
                                    <p:anim to="" calcmode="lin" valueType="num">
                                      <p:cBhvr>
                                        <p:cTn id="59" dur="1" fill="hold"/>
                                        <p:tgtEl>
                                          <p:spTgt spid="7">
                                            <p:txEl>
                                              <p:pRg st="3" end="3"/>
                                            </p:txEl>
                                          </p:spTgt>
                                        </p:tgtEl>
                                        <p:attrNameLst>
                                          <p:attrName/>
                                        </p:attrNameLst>
                                      </p:cBhvr>
                                    </p:anim>
                                  </p:childTnLst>
                                </p:cTn>
                              </p:par>
                            </p:childTnLst>
                          </p:cTn>
                        </p:par>
                      </p:childTnLst>
                    </p:cTn>
                  </p:par>
                  <p:par>
                    <p:cTn id="60" fill="hold">
                      <p:stCondLst>
                        <p:cond delay="indefinite"/>
                      </p:stCondLst>
                      <p:childTnLst>
                        <p:par>
                          <p:cTn id="61" fill="hold">
                            <p:stCondLst>
                              <p:cond delay="0"/>
                            </p:stCondLst>
                            <p:childTnLst>
                              <p:par>
                                <p:cTn id="62" presetID="24" presetClass="entr" presetSubtype="0" fill="hold" grpId="0" nodeType="clickEffect">
                                  <p:stCondLst>
                                    <p:cond delay="0"/>
                                  </p:stCondLst>
                                  <p:childTnLst>
                                    <p:set>
                                      <p:cBhvr>
                                        <p:cTn id="63" dur="1" fill="hold">
                                          <p:stCondLst>
                                            <p:cond delay="0"/>
                                          </p:stCondLst>
                                        </p:cTn>
                                        <p:tgtEl>
                                          <p:spTgt spid="7">
                                            <p:txEl>
                                              <p:pRg st="4" end="4"/>
                                            </p:txEl>
                                          </p:spTgt>
                                        </p:tgtEl>
                                        <p:attrNameLst>
                                          <p:attrName>style.visibility</p:attrName>
                                        </p:attrNameLst>
                                      </p:cBhvr>
                                      <p:to>
                                        <p:strVal val="visible"/>
                                      </p:to>
                                    </p:set>
                                    <p:anim to="" calcmode="lin" valueType="num">
                                      <p:cBhvr>
                                        <p:cTn id="64" dur="1" fill="hold"/>
                                        <p:tgtEl>
                                          <p:spTgt spid="7">
                                            <p:txEl>
                                              <p:pRg st="4" end="4"/>
                                            </p:txEl>
                                          </p:spTgt>
                                        </p:tgtEl>
                                        <p:attrNameLst>
                                          <p:attrName/>
                                        </p:attrNameLst>
                                      </p:cBhvr>
                                    </p:anim>
                                  </p:childTnLst>
                                </p:cTn>
                              </p:par>
                            </p:childTnLst>
                          </p:cTn>
                        </p:par>
                      </p:childTnLst>
                    </p:cTn>
                  </p:par>
                  <p:par>
                    <p:cTn id="65" fill="hold">
                      <p:stCondLst>
                        <p:cond delay="indefinite"/>
                      </p:stCondLst>
                      <p:childTnLst>
                        <p:par>
                          <p:cTn id="66" fill="hold">
                            <p:stCondLst>
                              <p:cond delay="0"/>
                            </p:stCondLst>
                            <p:childTnLst>
                              <p:par>
                                <p:cTn id="67" presetID="24" presetClass="entr" presetSubtype="0" fill="hold" grpId="0" nodeType="clickEffect">
                                  <p:stCondLst>
                                    <p:cond delay="0"/>
                                  </p:stCondLst>
                                  <p:childTnLst>
                                    <p:set>
                                      <p:cBhvr>
                                        <p:cTn id="68" dur="1" fill="hold">
                                          <p:stCondLst>
                                            <p:cond delay="0"/>
                                          </p:stCondLst>
                                        </p:cTn>
                                        <p:tgtEl>
                                          <p:spTgt spid="7">
                                            <p:txEl>
                                              <p:pRg st="5" end="5"/>
                                            </p:txEl>
                                          </p:spTgt>
                                        </p:tgtEl>
                                        <p:attrNameLst>
                                          <p:attrName>style.visibility</p:attrName>
                                        </p:attrNameLst>
                                      </p:cBhvr>
                                      <p:to>
                                        <p:strVal val="visible"/>
                                      </p:to>
                                    </p:set>
                                    <p:anim to="" calcmode="lin" valueType="num">
                                      <p:cBhvr>
                                        <p:cTn id="69" dur="1" fill="hold"/>
                                        <p:tgtEl>
                                          <p:spTgt spid="7">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04" name="Picture 12" descr="http://www.trespassmag.com/wp-content/uploads/2010/09/plato.jpg"/>
          <p:cNvPicPr>
            <a:picLocks noChangeAspect="1" noChangeArrowheads="1"/>
          </p:cNvPicPr>
          <p:nvPr/>
        </p:nvPicPr>
        <p:blipFill>
          <a:blip r:embed="rId3" cstate="print"/>
          <a:srcRect b="20734"/>
          <a:stretch>
            <a:fillRect/>
          </a:stretch>
        </p:blipFill>
        <p:spPr bwMode="auto">
          <a:xfrm>
            <a:off x="5791200" y="0"/>
            <a:ext cx="3124200" cy="2982827"/>
          </a:xfrm>
          <a:prstGeom prst="rect">
            <a:avLst/>
          </a:prstGeom>
          <a:noFill/>
        </p:spPr>
      </p:pic>
      <p:sp>
        <p:nvSpPr>
          <p:cNvPr id="2" name="TextBox 1"/>
          <p:cNvSpPr txBox="1"/>
          <p:nvPr/>
        </p:nvSpPr>
        <p:spPr>
          <a:xfrm>
            <a:off x="0" y="0"/>
            <a:ext cx="9144000" cy="7786747"/>
          </a:xfrm>
          <a:prstGeom prst="rect">
            <a:avLst/>
          </a:prstGeom>
          <a:noFill/>
        </p:spPr>
        <p:txBody>
          <a:bodyPr wrap="square" rtlCol="0">
            <a:spAutoFit/>
          </a:bodyPr>
          <a:lstStyle/>
          <a:p>
            <a:r>
              <a:rPr lang="en-US" sz="3200" dirty="0" smtClean="0">
                <a:effectLst>
                  <a:outerShdw blurRad="38100" dist="38100" dir="2700000" algn="tl">
                    <a:srgbClr val="000000">
                      <a:alpha val="43137"/>
                    </a:srgbClr>
                  </a:outerShdw>
                </a:effectLst>
              </a:rPr>
              <a:t>Plato: 427 BCE-347 BCE</a:t>
            </a:r>
            <a:r>
              <a:rPr lang="en-US" sz="2800" dirty="0" smtClean="0"/>
              <a:t>   </a:t>
            </a:r>
            <a:endParaRPr lang="en-US" sz="2800" dirty="0" smtClean="0"/>
          </a:p>
          <a:p>
            <a:r>
              <a:rPr lang="en-US" sz="2800" dirty="0" smtClean="0"/>
              <a:t>“</a:t>
            </a:r>
            <a:r>
              <a:rPr lang="en-US" sz="2800" dirty="0" smtClean="0"/>
              <a:t>Wise men speak because they have </a:t>
            </a:r>
            <a:endParaRPr lang="en-US" sz="2800" dirty="0" smtClean="0"/>
          </a:p>
          <a:p>
            <a:r>
              <a:rPr lang="en-US" sz="2800" dirty="0" smtClean="0"/>
              <a:t>     	something </a:t>
            </a:r>
            <a:r>
              <a:rPr lang="en-US" sz="2800" dirty="0" smtClean="0"/>
              <a:t>to say; Fools because </a:t>
            </a:r>
            <a:endParaRPr lang="en-US" sz="2800" dirty="0" smtClean="0"/>
          </a:p>
          <a:p>
            <a:r>
              <a:rPr lang="en-US" sz="2800" dirty="0" smtClean="0"/>
              <a:t>     	they </a:t>
            </a:r>
            <a:r>
              <a:rPr lang="en-US" sz="2800" dirty="0" smtClean="0"/>
              <a:t>have to say something.”          </a:t>
            </a:r>
            <a:endParaRPr lang="en-US" sz="2800" dirty="0" smtClean="0"/>
          </a:p>
          <a:p>
            <a:r>
              <a:rPr lang="en-US" sz="2800" dirty="0" smtClean="0"/>
              <a:t>“There </a:t>
            </a:r>
            <a:r>
              <a:rPr lang="en-US" sz="2800" dirty="0" smtClean="0"/>
              <a:t>are two things a person </a:t>
            </a:r>
            <a:endParaRPr lang="en-US" sz="2800" dirty="0" smtClean="0"/>
          </a:p>
          <a:p>
            <a:r>
              <a:rPr lang="en-US" sz="2800" dirty="0" smtClean="0"/>
              <a:t>     	should </a:t>
            </a:r>
            <a:r>
              <a:rPr lang="en-US" sz="2800" dirty="0" smtClean="0"/>
              <a:t>never be angry at, </a:t>
            </a:r>
            <a:r>
              <a:rPr lang="en-US" sz="2800" dirty="0" smtClean="0"/>
              <a:t>what</a:t>
            </a:r>
          </a:p>
          <a:p>
            <a:r>
              <a:rPr lang="en-US" sz="2800" dirty="0" smtClean="0"/>
              <a:t>     	they </a:t>
            </a:r>
            <a:r>
              <a:rPr lang="en-US" sz="2800" dirty="0" smtClean="0"/>
              <a:t>can help, and what they cannot.”    </a:t>
            </a:r>
            <a:endParaRPr lang="en-US" sz="2800" dirty="0" smtClean="0"/>
          </a:p>
          <a:p>
            <a:r>
              <a:rPr lang="en-US" sz="2800" dirty="0" smtClean="0"/>
              <a:t> “If a man neglects education, he walks lame to the end of his </a:t>
            </a:r>
            <a:r>
              <a:rPr lang="en-US" sz="2800" dirty="0" smtClean="0"/>
              <a:t>         	life</a:t>
            </a:r>
            <a:r>
              <a:rPr lang="en-US" sz="2800" dirty="0" smtClean="0"/>
              <a:t>”   </a:t>
            </a:r>
            <a:endParaRPr lang="en-US" sz="2800" dirty="0" smtClean="0"/>
          </a:p>
          <a:p>
            <a:r>
              <a:rPr lang="en-US" sz="2800" dirty="0" smtClean="0"/>
              <a:t> “Those who are too smart to engage in politics are punished </a:t>
            </a:r>
            <a:r>
              <a:rPr lang="en-US" sz="2800" dirty="0" smtClean="0"/>
              <a:t>	by </a:t>
            </a:r>
            <a:r>
              <a:rPr lang="en-US" sz="2800" dirty="0" smtClean="0"/>
              <a:t>being governed by those who are dumber.”        </a:t>
            </a:r>
            <a:endParaRPr lang="en-US" sz="2800" dirty="0" smtClean="0"/>
          </a:p>
          <a:p>
            <a:r>
              <a:rPr lang="en-US" sz="2800" dirty="0" smtClean="0"/>
              <a:t> “Thinking: The talking of the soul with itself” </a:t>
            </a:r>
            <a:endParaRPr lang="en-US" sz="2800" dirty="0" smtClean="0"/>
          </a:p>
          <a:p>
            <a:r>
              <a:rPr lang="en-US" sz="2800" dirty="0" smtClean="0"/>
              <a:t> </a:t>
            </a:r>
            <a:r>
              <a:rPr lang="en-US" sz="2800" dirty="0" smtClean="0"/>
              <a:t>“Knowledge becomes evil if the aim be not virtuous.” </a:t>
            </a:r>
            <a:endParaRPr lang="en-US" sz="2800" dirty="0" smtClean="0"/>
          </a:p>
          <a:p>
            <a:r>
              <a:rPr lang="en-US" sz="2800" dirty="0" smtClean="0"/>
              <a:t>“For </a:t>
            </a:r>
            <a:r>
              <a:rPr lang="en-US" sz="2800" dirty="0" smtClean="0"/>
              <a:t>a man to conquer himself is the first and noblest of all </a:t>
            </a:r>
            <a:r>
              <a:rPr lang="en-US" sz="2800" dirty="0" smtClean="0"/>
              <a:t>	victories.”</a:t>
            </a:r>
          </a:p>
          <a:p>
            <a:endParaRPr lang="en-US" sz="2800" dirty="0" smtClean="0"/>
          </a:p>
          <a:p>
            <a:endParaRPr lang="en-US" sz="2400" dirty="0" smtClean="0"/>
          </a:p>
          <a:p>
            <a:r>
              <a:rPr lang="en-US" sz="2400" dirty="0" smtClean="0">
                <a:effectLst>
                  <a:outerShdw blurRad="38100" dist="38100" dir="2700000" algn="tl">
                    <a:srgbClr val="000000">
                      <a:alpha val="43137"/>
                    </a:srgbClr>
                  </a:outerShdw>
                </a:effectLst>
              </a:rPr>
              <a:t> </a:t>
            </a:r>
            <a:endParaRPr lang="en-US" sz="2400" dirty="0" smtClean="0">
              <a:effectLst>
                <a:outerShdw blurRad="38100" dist="38100" dir="2700000" algn="tl">
                  <a:srgbClr val="000000">
                    <a:alpha val="43137"/>
                  </a:srgbClr>
                </a:outerShdw>
              </a:effectLst>
            </a:endParaRPr>
          </a:p>
        </p:txBody>
      </p:sp>
      <p:pic>
        <p:nvPicPr>
          <p:cNvPr id="8194" name="Picture 2" descr="http://thinkexist.com/i/sq/5star.gif"/>
          <p:cNvPicPr>
            <a:picLocks noChangeAspect="1" noChangeArrowheads="1"/>
          </p:cNvPicPr>
          <p:nvPr/>
        </p:nvPicPr>
        <p:blipFill>
          <a:blip r:embed="rId4" cstate="print"/>
          <a:srcRect/>
          <a:stretch>
            <a:fillRect/>
          </a:stretch>
        </p:blipFill>
        <p:spPr bwMode="auto">
          <a:xfrm>
            <a:off x="282575" y="-136525"/>
            <a:ext cx="371475" cy="66675"/>
          </a:xfrm>
          <a:prstGeom prst="rect">
            <a:avLst/>
          </a:prstGeom>
          <a:noFill/>
        </p:spPr>
      </p:pic>
      <p:pic>
        <p:nvPicPr>
          <p:cNvPr id="8195" name="Picture 3" descr="I Like this quote"/>
          <p:cNvPicPr>
            <a:picLocks noChangeAspect="1" noChangeArrowheads="1"/>
          </p:cNvPicPr>
          <p:nvPr/>
        </p:nvPicPr>
        <p:blipFill>
          <a:blip r:embed="rId5" cstate="print"/>
          <a:srcRect/>
          <a:stretch>
            <a:fillRect/>
          </a:stretch>
        </p:blipFill>
        <p:spPr bwMode="auto">
          <a:xfrm>
            <a:off x="550863" y="-136525"/>
            <a:ext cx="114300" cy="104775"/>
          </a:xfrm>
          <a:prstGeom prst="rect">
            <a:avLst/>
          </a:prstGeom>
          <a:noFill/>
        </p:spPr>
      </p:pic>
      <p:pic>
        <p:nvPicPr>
          <p:cNvPr id="8196" name="Picture 4" descr="I dislike this quote"/>
          <p:cNvPicPr>
            <a:picLocks noChangeAspect="1" noChangeArrowheads="1"/>
          </p:cNvPicPr>
          <p:nvPr/>
        </p:nvPicPr>
        <p:blipFill>
          <a:blip r:embed="rId6" cstate="print"/>
          <a:srcRect/>
          <a:stretch>
            <a:fillRect/>
          </a:stretch>
        </p:blipFill>
        <p:spPr bwMode="auto">
          <a:xfrm>
            <a:off x="698500" y="-136525"/>
            <a:ext cx="114300" cy="104775"/>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8204"/>
                                        </p:tgtEl>
                                        <p:attrNameLst>
                                          <p:attrName>style.visibility</p:attrName>
                                        </p:attrNameLst>
                                      </p:cBhvr>
                                      <p:to>
                                        <p:strVal val="visible"/>
                                      </p:to>
                                    </p:set>
                                    <p:anim calcmode="lin" valueType="num">
                                      <p:cBhvr>
                                        <p:cTn id="7" dur="500" decel="50000" fill="hold">
                                          <p:stCondLst>
                                            <p:cond delay="0"/>
                                          </p:stCondLst>
                                        </p:cTn>
                                        <p:tgtEl>
                                          <p:spTgt spid="820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20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204"/>
                                        </p:tgtEl>
                                        <p:attrNameLst>
                                          <p:attrName>ppt_w</p:attrName>
                                        </p:attrNameLst>
                                      </p:cBhvr>
                                      <p:tavLst>
                                        <p:tav tm="0">
                                          <p:val>
                                            <p:strVal val="#ppt_w*.05"/>
                                          </p:val>
                                        </p:tav>
                                        <p:tav tm="100000">
                                          <p:val>
                                            <p:strVal val="#ppt_w"/>
                                          </p:val>
                                        </p:tav>
                                      </p:tavLst>
                                    </p:anim>
                                    <p:anim calcmode="lin" valueType="num">
                                      <p:cBhvr>
                                        <p:cTn id="10" dur="1000" fill="hold"/>
                                        <p:tgtEl>
                                          <p:spTgt spid="820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20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20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20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204"/>
                                        </p:tgtEl>
                                      </p:cBhvr>
                                    </p:animEffect>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 to="" calcmode="lin" valueType="num">
                                      <p:cBhvr>
                                        <p:cTn id="19" dur="1" fill="hold"/>
                                        <p:tgtEl>
                                          <p:spTgt spid="2">
                                            <p:txEl>
                                              <p:pRg st="0" end="0"/>
                                            </p:txEl>
                                          </p:spTgt>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2">
                                            <p:txEl>
                                              <p:pRg st="1" end="1"/>
                                            </p:txEl>
                                          </p:spTgt>
                                        </p:tgtEl>
                                        <p:attrNameLst>
                                          <p:attrName>style.visibility</p:attrName>
                                        </p:attrNameLst>
                                      </p:cBhvr>
                                      <p:to>
                                        <p:strVal val="visible"/>
                                      </p:to>
                                    </p:set>
                                    <p:anim to="" calcmode="lin" valueType="num">
                                      <p:cBhvr>
                                        <p:cTn id="24" dur="1" fill="hold"/>
                                        <p:tgtEl>
                                          <p:spTgt spid="2">
                                            <p:txEl>
                                              <p:pRg st="1" end="1"/>
                                            </p:txEl>
                                          </p:spTgt>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2">
                                            <p:txEl>
                                              <p:pRg st="2" end="2"/>
                                            </p:txEl>
                                          </p:spTgt>
                                        </p:tgtEl>
                                        <p:attrNameLst>
                                          <p:attrName>style.visibility</p:attrName>
                                        </p:attrNameLst>
                                      </p:cBhvr>
                                      <p:to>
                                        <p:strVal val="visible"/>
                                      </p:to>
                                    </p:set>
                                    <p:anim to="" calcmode="lin" valueType="num">
                                      <p:cBhvr>
                                        <p:cTn id="29" dur="1" fill="hold"/>
                                        <p:tgtEl>
                                          <p:spTgt spid="2">
                                            <p:txEl>
                                              <p:pRg st="2" end="2"/>
                                            </p:txEl>
                                          </p:spTgt>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2">
                                            <p:txEl>
                                              <p:pRg st="3" end="3"/>
                                            </p:txEl>
                                          </p:spTgt>
                                        </p:tgtEl>
                                        <p:attrNameLst>
                                          <p:attrName>style.visibility</p:attrName>
                                        </p:attrNameLst>
                                      </p:cBhvr>
                                      <p:to>
                                        <p:strVal val="visible"/>
                                      </p:to>
                                    </p:set>
                                    <p:anim to="" calcmode="lin" valueType="num">
                                      <p:cBhvr>
                                        <p:cTn id="34" dur="1" fill="hold"/>
                                        <p:tgtEl>
                                          <p:spTgt spid="2">
                                            <p:txEl>
                                              <p:pRg st="3" end="3"/>
                                            </p:txEl>
                                          </p:spTgt>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grpId="0" nodeType="click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 to="" calcmode="lin" valueType="num">
                                      <p:cBhvr>
                                        <p:cTn id="39" dur="1" fill="hold"/>
                                        <p:tgtEl>
                                          <p:spTgt spid="2">
                                            <p:txEl>
                                              <p:pRg st="4" end="4"/>
                                            </p:txEl>
                                          </p:spTgt>
                                        </p:tgtEl>
                                        <p:attrNameLst>
                                          <p:attrName/>
                                        </p:attrNameLst>
                                      </p:cBhvr>
                                    </p:anim>
                                  </p:childTnLst>
                                </p:cTn>
                              </p:par>
                            </p:childTnLst>
                          </p:cTn>
                        </p:par>
                      </p:childTnLst>
                    </p:cTn>
                  </p:par>
                  <p:par>
                    <p:cTn id="40" fill="hold">
                      <p:stCondLst>
                        <p:cond delay="indefinite"/>
                      </p:stCondLst>
                      <p:childTnLst>
                        <p:par>
                          <p:cTn id="41" fill="hold">
                            <p:stCondLst>
                              <p:cond delay="0"/>
                            </p:stCondLst>
                            <p:childTnLst>
                              <p:par>
                                <p:cTn id="42" presetID="24" presetClass="entr" presetSubtype="0" fill="hold" grpId="0" nodeType="clickEffect">
                                  <p:stCondLst>
                                    <p:cond delay="0"/>
                                  </p:stCondLst>
                                  <p:childTnLst>
                                    <p:set>
                                      <p:cBhvr>
                                        <p:cTn id="43" dur="1" fill="hold">
                                          <p:stCondLst>
                                            <p:cond delay="0"/>
                                          </p:stCondLst>
                                        </p:cTn>
                                        <p:tgtEl>
                                          <p:spTgt spid="2">
                                            <p:txEl>
                                              <p:pRg st="5" end="5"/>
                                            </p:txEl>
                                          </p:spTgt>
                                        </p:tgtEl>
                                        <p:attrNameLst>
                                          <p:attrName>style.visibility</p:attrName>
                                        </p:attrNameLst>
                                      </p:cBhvr>
                                      <p:to>
                                        <p:strVal val="visible"/>
                                      </p:to>
                                    </p:set>
                                    <p:anim to="" calcmode="lin" valueType="num">
                                      <p:cBhvr>
                                        <p:cTn id="44" dur="1" fill="hold"/>
                                        <p:tgtEl>
                                          <p:spTgt spid="2">
                                            <p:txEl>
                                              <p:pRg st="5" end="5"/>
                                            </p:txEl>
                                          </p:spTgt>
                                        </p:tgtEl>
                                        <p:attrNameLst>
                                          <p:attrName/>
                                        </p:attrNameLst>
                                      </p:cBhvr>
                                    </p:anim>
                                  </p:childTnLst>
                                </p:cTn>
                              </p:par>
                            </p:childTnLst>
                          </p:cTn>
                        </p:par>
                      </p:childTnLst>
                    </p:cTn>
                  </p:par>
                  <p:par>
                    <p:cTn id="45" fill="hold">
                      <p:stCondLst>
                        <p:cond delay="indefinite"/>
                      </p:stCondLst>
                      <p:childTnLst>
                        <p:par>
                          <p:cTn id="46" fill="hold">
                            <p:stCondLst>
                              <p:cond delay="0"/>
                            </p:stCondLst>
                            <p:childTnLst>
                              <p:par>
                                <p:cTn id="47" presetID="24" presetClass="entr" presetSubtype="0" fill="hold" grpId="0"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 to="" calcmode="lin" valueType="num">
                                      <p:cBhvr>
                                        <p:cTn id="49" dur="1" fill="hold"/>
                                        <p:tgtEl>
                                          <p:spTgt spid="2">
                                            <p:txEl>
                                              <p:pRg st="6" end="6"/>
                                            </p:txEl>
                                          </p:spTgt>
                                        </p:tgtEl>
                                        <p:attrNameLst>
                                          <p:attrName/>
                                        </p:attrNameLst>
                                      </p:cBhvr>
                                    </p:anim>
                                  </p:childTnLst>
                                </p:cTn>
                              </p:par>
                            </p:childTnLst>
                          </p:cTn>
                        </p:par>
                      </p:childTnLst>
                    </p:cTn>
                  </p:par>
                  <p:par>
                    <p:cTn id="50" fill="hold">
                      <p:stCondLst>
                        <p:cond delay="indefinite"/>
                      </p:stCondLst>
                      <p:childTnLst>
                        <p:par>
                          <p:cTn id="51" fill="hold">
                            <p:stCondLst>
                              <p:cond delay="0"/>
                            </p:stCondLst>
                            <p:childTnLst>
                              <p:par>
                                <p:cTn id="52" presetID="24" presetClass="entr" presetSubtype="0" fill="hold" grpId="0" nodeType="clickEffect">
                                  <p:stCondLst>
                                    <p:cond delay="0"/>
                                  </p:stCondLst>
                                  <p:childTnLst>
                                    <p:set>
                                      <p:cBhvr>
                                        <p:cTn id="53" dur="1" fill="hold">
                                          <p:stCondLst>
                                            <p:cond delay="0"/>
                                          </p:stCondLst>
                                        </p:cTn>
                                        <p:tgtEl>
                                          <p:spTgt spid="2">
                                            <p:txEl>
                                              <p:pRg st="7" end="7"/>
                                            </p:txEl>
                                          </p:spTgt>
                                        </p:tgtEl>
                                        <p:attrNameLst>
                                          <p:attrName>style.visibility</p:attrName>
                                        </p:attrNameLst>
                                      </p:cBhvr>
                                      <p:to>
                                        <p:strVal val="visible"/>
                                      </p:to>
                                    </p:set>
                                    <p:anim to="" calcmode="lin" valueType="num">
                                      <p:cBhvr>
                                        <p:cTn id="54" dur="1" fill="hold"/>
                                        <p:tgtEl>
                                          <p:spTgt spid="2">
                                            <p:txEl>
                                              <p:pRg st="7" end="7"/>
                                            </p:txEl>
                                          </p:spTgt>
                                        </p:tgtEl>
                                        <p:attrNameLst>
                                          <p:attrName/>
                                        </p:attrNameLst>
                                      </p:cBhvr>
                                    </p:anim>
                                  </p:childTnLst>
                                </p:cTn>
                              </p:par>
                            </p:childTnLst>
                          </p:cTn>
                        </p:par>
                      </p:childTnLst>
                    </p:cTn>
                  </p:par>
                  <p:par>
                    <p:cTn id="55" fill="hold">
                      <p:stCondLst>
                        <p:cond delay="indefinite"/>
                      </p:stCondLst>
                      <p:childTnLst>
                        <p:par>
                          <p:cTn id="56" fill="hold">
                            <p:stCondLst>
                              <p:cond delay="0"/>
                            </p:stCondLst>
                            <p:childTnLst>
                              <p:par>
                                <p:cTn id="57" presetID="24" presetClass="entr" presetSubtype="0" fill="hold" grpId="0" nodeType="clickEffect">
                                  <p:stCondLst>
                                    <p:cond delay="0"/>
                                  </p:stCondLst>
                                  <p:childTnLst>
                                    <p:set>
                                      <p:cBhvr>
                                        <p:cTn id="58" dur="1" fill="hold">
                                          <p:stCondLst>
                                            <p:cond delay="0"/>
                                          </p:stCondLst>
                                        </p:cTn>
                                        <p:tgtEl>
                                          <p:spTgt spid="2">
                                            <p:txEl>
                                              <p:pRg st="8" end="8"/>
                                            </p:txEl>
                                          </p:spTgt>
                                        </p:tgtEl>
                                        <p:attrNameLst>
                                          <p:attrName>style.visibility</p:attrName>
                                        </p:attrNameLst>
                                      </p:cBhvr>
                                      <p:to>
                                        <p:strVal val="visible"/>
                                      </p:to>
                                    </p:set>
                                    <p:anim to="" calcmode="lin" valueType="num">
                                      <p:cBhvr>
                                        <p:cTn id="59" dur="1" fill="hold"/>
                                        <p:tgtEl>
                                          <p:spTgt spid="2">
                                            <p:txEl>
                                              <p:pRg st="8" end="8"/>
                                            </p:txEl>
                                          </p:spTgt>
                                        </p:tgtEl>
                                        <p:attrNameLst>
                                          <p:attrName/>
                                        </p:attrNameLst>
                                      </p:cBhvr>
                                    </p:anim>
                                  </p:childTnLst>
                                </p:cTn>
                              </p:par>
                            </p:childTnLst>
                          </p:cTn>
                        </p:par>
                      </p:childTnLst>
                    </p:cTn>
                  </p:par>
                  <p:par>
                    <p:cTn id="60" fill="hold">
                      <p:stCondLst>
                        <p:cond delay="indefinite"/>
                      </p:stCondLst>
                      <p:childTnLst>
                        <p:par>
                          <p:cTn id="61" fill="hold">
                            <p:stCondLst>
                              <p:cond delay="0"/>
                            </p:stCondLst>
                            <p:childTnLst>
                              <p:par>
                                <p:cTn id="62" presetID="24" presetClass="entr" presetSubtype="0" fill="hold" grpId="0" nodeType="clickEffect">
                                  <p:stCondLst>
                                    <p:cond delay="0"/>
                                  </p:stCondLst>
                                  <p:childTnLst>
                                    <p:set>
                                      <p:cBhvr>
                                        <p:cTn id="63" dur="1" fill="hold">
                                          <p:stCondLst>
                                            <p:cond delay="0"/>
                                          </p:stCondLst>
                                        </p:cTn>
                                        <p:tgtEl>
                                          <p:spTgt spid="2">
                                            <p:txEl>
                                              <p:pRg st="9" end="9"/>
                                            </p:txEl>
                                          </p:spTgt>
                                        </p:tgtEl>
                                        <p:attrNameLst>
                                          <p:attrName>style.visibility</p:attrName>
                                        </p:attrNameLst>
                                      </p:cBhvr>
                                      <p:to>
                                        <p:strVal val="visible"/>
                                      </p:to>
                                    </p:set>
                                    <p:anim to="" calcmode="lin" valueType="num">
                                      <p:cBhvr>
                                        <p:cTn id="64" dur="1" fill="hold"/>
                                        <p:tgtEl>
                                          <p:spTgt spid="2">
                                            <p:txEl>
                                              <p:pRg st="9" end="9"/>
                                            </p:txEl>
                                          </p:spTgt>
                                        </p:tgtEl>
                                        <p:attrNameLst>
                                          <p:attrName/>
                                        </p:attrNameLst>
                                      </p:cBhvr>
                                    </p:anim>
                                  </p:childTnLst>
                                </p:cTn>
                              </p:par>
                            </p:childTnLst>
                          </p:cTn>
                        </p:par>
                      </p:childTnLst>
                    </p:cTn>
                  </p:par>
                  <p:par>
                    <p:cTn id="65" fill="hold">
                      <p:stCondLst>
                        <p:cond delay="indefinite"/>
                      </p:stCondLst>
                      <p:childTnLst>
                        <p:par>
                          <p:cTn id="66" fill="hold">
                            <p:stCondLst>
                              <p:cond delay="0"/>
                            </p:stCondLst>
                            <p:childTnLst>
                              <p:par>
                                <p:cTn id="67" presetID="24" presetClass="entr" presetSubtype="0" fill="hold" grpId="0" nodeType="clickEffect">
                                  <p:stCondLst>
                                    <p:cond delay="0"/>
                                  </p:stCondLst>
                                  <p:childTnLst>
                                    <p:set>
                                      <p:cBhvr>
                                        <p:cTn id="68" dur="1" fill="hold">
                                          <p:stCondLst>
                                            <p:cond delay="0"/>
                                          </p:stCondLst>
                                        </p:cTn>
                                        <p:tgtEl>
                                          <p:spTgt spid="2">
                                            <p:txEl>
                                              <p:pRg st="10" end="10"/>
                                            </p:txEl>
                                          </p:spTgt>
                                        </p:tgtEl>
                                        <p:attrNameLst>
                                          <p:attrName>style.visibility</p:attrName>
                                        </p:attrNameLst>
                                      </p:cBhvr>
                                      <p:to>
                                        <p:strVal val="visible"/>
                                      </p:to>
                                    </p:set>
                                    <p:anim to="" calcmode="lin" valueType="num">
                                      <p:cBhvr>
                                        <p:cTn id="69" dur="1" fill="hold"/>
                                        <p:tgtEl>
                                          <p:spTgt spid="2">
                                            <p:txEl>
                                              <p:pRg st="10" end="10"/>
                                            </p:txEl>
                                          </p:spTgt>
                                        </p:tgtEl>
                                        <p:attrNameLst>
                                          <p:attrName/>
                                        </p:attrNameLst>
                                      </p:cBhvr>
                                    </p:anim>
                                  </p:childTnLst>
                                </p:cTn>
                              </p:par>
                            </p:childTnLst>
                          </p:cTn>
                        </p:par>
                      </p:childTnLst>
                    </p:cTn>
                  </p:par>
                  <p:par>
                    <p:cTn id="70" fill="hold">
                      <p:stCondLst>
                        <p:cond delay="indefinite"/>
                      </p:stCondLst>
                      <p:childTnLst>
                        <p:par>
                          <p:cTn id="71" fill="hold">
                            <p:stCondLst>
                              <p:cond delay="0"/>
                            </p:stCondLst>
                            <p:childTnLst>
                              <p:par>
                                <p:cTn id="72" presetID="24" presetClass="entr" presetSubtype="0" fill="hold" grpId="0" nodeType="clickEffect">
                                  <p:stCondLst>
                                    <p:cond delay="0"/>
                                  </p:stCondLst>
                                  <p:childTnLst>
                                    <p:set>
                                      <p:cBhvr>
                                        <p:cTn id="73" dur="1" fill="hold">
                                          <p:stCondLst>
                                            <p:cond delay="0"/>
                                          </p:stCondLst>
                                        </p:cTn>
                                        <p:tgtEl>
                                          <p:spTgt spid="2">
                                            <p:txEl>
                                              <p:pRg st="11" end="11"/>
                                            </p:txEl>
                                          </p:spTgt>
                                        </p:tgtEl>
                                        <p:attrNameLst>
                                          <p:attrName>style.visibility</p:attrName>
                                        </p:attrNameLst>
                                      </p:cBhvr>
                                      <p:to>
                                        <p:strVal val="visible"/>
                                      </p:to>
                                    </p:set>
                                    <p:anim to="" calcmode="lin" valueType="num">
                                      <p:cBhvr>
                                        <p:cTn id="74" dur="1" fill="hold"/>
                                        <p:tgtEl>
                                          <p:spTgt spid="2">
                                            <p:txEl>
                                              <p:pRg st="11" end="11"/>
                                            </p:txEl>
                                          </p:spTgt>
                                        </p:tgtEl>
                                        <p:attrNameLst>
                                          <p:attrName/>
                                        </p:attrNameLst>
                                      </p:cBhvr>
                                    </p:anim>
                                  </p:childTnLst>
                                </p:cTn>
                              </p:par>
                            </p:childTnLst>
                          </p:cTn>
                        </p:par>
                      </p:childTnLst>
                    </p:cTn>
                  </p:par>
                  <p:par>
                    <p:cTn id="75" fill="hold">
                      <p:stCondLst>
                        <p:cond delay="indefinite"/>
                      </p:stCondLst>
                      <p:childTnLst>
                        <p:par>
                          <p:cTn id="76" fill="hold">
                            <p:stCondLst>
                              <p:cond delay="0"/>
                            </p:stCondLst>
                            <p:childTnLst>
                              <p:par>
                                <p:cTn id="77" presetID="24" presetClass="entr" presetSubtype="0" fill="hold" grpId="0" nodeType="clickEffect">
                                  <p:stCondLst>
                                    <p:cond delay="0"/>
                                  </p:stCondLst>
                                  <p:childTnLst>
                                    <p:set>
                                      <p:cBhvr>
                                        <p:cTn id="78" dur="1" fill="hold">
                                          <p:stCondLst>
                                            <p:cond delay="0"/>
                                          </p:stCondLst>
                                        </p:cTn>
                                        <p:tgtEl>
                                          <p:spTgt spid="2">
                                            <p:txEl>
                                              <p:pRg st="14" end="14"/>
                                            </p:txEl>
                                          </p:spTgt>
                                        </p:tgtEl>
                                        <p:attrNameLst>
                                          <p:attrName>style.visibility</p:attrName>
                                        </p:attrNameLst>
                                      </p:cBhvr>
                                      <p:to>
                                        <p:strVal val="visible"/>
                                      </p:to>
                                    </p:set>
                                    <p:anim to="" calcmode="lin" valueType="num">
                                      <p:cBhvr>
                                        <p:cTn id="79" dur="1" fill="hold"/>
                                        <p:tgtEl>
                                          <p:spTgt spid="2">
                                            <p:txEl>
                                              <p:pRg st="14" end="1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0"/>
            <a:ext cx="9143999" cy="8371523"/>
          </a:xfrm>
          <a:prstGeom prst="rect">
            <a:avLst/>
          </a:prstGeom>
          <a:noFill/>
        </p:spPr>
        <p:txBody>
          <a:bodyPr wrap="square" rtlCol="0">
            <a:spAutoFit/>
          </a:bodyPr>
          <a:lstStyle/>
          <a:p>
            <a:pPr algn="ctr"/>
            <a:r>
              <a:rPr lang="en-US" sz="3400" b="1" u="sng" dirty="0" smtClean="0">
                <a:effectLst>
                  <a:outerShdw blurRad="38100" dist="38100" dir="2700000" algn="tl">
                    <a:srgbClr val="000000">
                      <a:alpha val="43137"/>
                    </a:srgbClr>
                  </a:outerShdw>
                </a:effectLst>
              </a:rPr>
              <a:t>Famous Greek Historians and Scientists</a:t>
            </a:r>
          </a:p>
          <a:p>
            <a:pPr>
              <a:buFont typeface="Wingdings" pitchFamily="2" charset="2"/>
              <a:buChar char="Ø"/>
            </a:pPr>
            <a:r>
              <a:rPr lang="en-US" sz="3400" dirty="0" smtClean="0">
                <a:effectLst>
                  <a:outerShdw blurRad="38100" dist="38100" dir="2700000" algn="tl">
                    <a:srgbClr val="000000">
                      <a:alpha val="43137"/>
                    </a:srgbClr>
                  </a:outerShdw>
                </a:effectLst>
              </a:rPr>
              <a:t>Herodotus: 484-430 BCE “Father of History.</a:t>
            </a:r>
            <a:endParaRPr lang="en-US" sz="3400" dirty="0" smtClean="0">
              <a:effectLst>
                <a:outerShdw blurRad="38100" dist="38100" dir="2700000" algn="tl">
                  <a:srgbClr val="000000">
                    <a:alpha val="43137"/>
                  </a:srgbClr>
                </a:outerShdw>
              </a:effectLst>
            </a:endParaRPr>
          </a:p>
          <a:p>
            <a:pPr>
              <a:buFont typeface="Wingdings" pitchFamily="2" charset="2"/>
              <a:buChar char="Ø"/>
            </a:pPr>
            <a:r>
              <a:rPr lang="en-US" sz="3400" dirty="0" smtClean="0">
                <a:effectLst>
                  <a:outerShdw blurRad="38100" dist="38100" dir="2700000" algn="tl">
                    <a:srgbClr val="000000">
                      <a:alpha val="43137"/>
                    </a:srgbClr>
                  </a:outerShdw>
                </a:effectLst>
              </a:rPr>
              <a:t>Thucydides: 460-395 BCE “History of the 	Peloponnesian War”</a:t>
            </a:r>
          </a:p>
          <a:p>
            <a:pPr>
              <a:buFont typeface="Wingdings" pitchFamily="2" charset="2"/>
              <a:buChar char="Ø"/>
            </a:pPr>
            <a:r>
              <a:rPr lang="en-US" sz="3400" dirty="0" smtClean="0">
                <a:effectLst>
                  <a:outerShdw blurRad="38100" dist="38100" dir="2700000" algn="tl">
                    <a:srgbClr val="000000">
                      <a:alpha val="43137"/>
                    </a:srgbClr>
                  </a:outerShdw>
                </a:effectLst>
              </a:rPr>
              <a:t>Euclid: 325-270 BCE Fundamentals of geometry.</a:t>
            </a:r>
          </a:p>
          <a:p>
            <a:pPr>
              <a:buFont typeface="Wingdings" pitchFamily="2" charset="2"/>
              <a:buChar char="Ø"/>
            </a:pPr>
            <a:r>
              <a:rPr lang="en-US" sz="3400" dirty="0" smtClean="0">
                <a:effectLst>
                  <a:outerShdw blurRad="38100" dist="38100" dir="2700000" algn="tl">
                    <a:srgbClr val="000000">
                      <a:alpha val="43137"/>
                    </a:srgbClr>
                  </a:outerShdw>
                </a:effectLst>
              </a:rPr>
              <a:t>Hippocrates: 450-380 BCE “Father of the 	Medicine”</a:t>
            </a:r>
          </a:p>
          <a:p>
            <a:pPr>
              <a:buFont typeface="Wingdings" pitchFamily="2" charset="2"/>
              <a:buChar char="Ø"/>
            </a:pPr>
            <a:r>
              <a:rPr lang="en-US" sz="3400" dirty="0" smtClean="0">
                <a:effectLst>
                  <a:outerShdw blurRad="38100" dist="38100" dir="2700000" algn="tl">
                    <a:srgbClr val="000000">
                      <a:alpha val="43137"/>
                    </a:srgbClr>
                  </a:outerShdw>
                </a:effectLst>
              </a:rPr>
              <a:t>Archimedes: 287-212 BCE mathematician, 	engineer and physicist.</a:t>
            </a:r>
          </a:p>
          <a:p>
            <a:pPr>
              <a:buFont typeface="Wingdings" pitchFamily="2" charset="2"/>
              <a:buChar char="Ø"/>
            </a:pPr>
            <a:r>
              <a:rPr lang="en-US" sz="3400" dirty="0" smtClean="0">
                <a:effectLst>
                  <a:outerShdw blurRad="38100" dist="38100" dir="2700000" algn="tl">
                    <a:srgbClr val="000000">
                      <a:alpha val="43137"/>
                    </a:srgbClr>
                  </a:outerShdw>
                </a:effectLst>
              </a:rPr>
              <a:t>Ptolemy: 2</a:t>
            </a:r>
            <a:r>
              <a:rPr lang="en-US" sz="3400" baseline="30000" dirty="0" smtClean="0">
                <a:effectLst>
                  <a:outerShdw blurRad="38100" dist="38100" dir="2700000" algn="tl">
                    <a:srgbClr val="000000">
                      <a:alpha val="43137"/>
                    </a:srgbClr>
                  </a:outerShdw>
                </a:effectLst>
              </a:rPr>
              <a:t>nd</a:t>
            </a:r>
            <a:r>
              <a:rPr lang="en-US" sz="3400" dirty="0" smtClean="0">
                <a:effectLst>
                  <a:outerShdw blurRad="38100" dist="38100" dir="2700000" algn="tl">
                    <a:srgbClr val="000000">
                      <a:alpha val="43137"/>
                    </a:srgbClr>
                  </a:outerShdw>
                </a:effectLst>
              </a:rPr>
              <a:t> Century CE Astronomer</a:t>
            </a:r>
          </a:p>
          <a:p>
            <a:pPr>
              <a:buFont typeface="Wingdings" pitchFamily="2" charset="2"/>
              <a:buChar char="Ø"/>
            </a:pPr>
            <a:r>
              <a:rPr lang="en-US" sz="3400" dirty="0" smtClean="0"/>
              <a:t>Parmenides:  Early 5</a:t>
            </a:r>
            <a:r>
              <a:rPr lang="en-US" sz="3400" baseline="30000" dirty="0" smtClean="0"/>
              <a:t>th</a:t>
            </a:r>
            <a:r>
              <a:rPr lang="en-US" sz="3400" dirty="0" smtClean="0"/>
              <a:t> Century BCE. Astronomer</a:t>
            </a:r>
          </a:p>
          <a:p>
            <a:pPr>
              <a:buFont typeface="Wingdings" pitchFamily="2" charset="2"/>
              <a:buChar char="Ø"/>
            </a:pPr>
            <a:r>
              <a:rPr lang="en-US" sz="3400" dirty="0" smtClean="0"/>
              <a:t>Pythagoras: 6</a:t>
            </a:r>
            <a:r>
              <a:rPr lang="en-US" sz="3400" baseline="30000" dirty="0" smtClean="0"/>
              <a:t>th</a:t>
            </a:r>
            <a:r>
              <a:rPr lang="en-US" sz="3400" dirty="0" smtClean="0"/>
              <a:t> Century BCE. Philosopher and 	mathematician</a:t>
            </a:r>
          </a:p>
          <a:p>
            <a:endParaRPr lang="en-US" sz="2400" b="1" dirty="0" smtClean="0"/>
          </a:p>
          <a:p>
            <a:endParaRPr lang="en-US" sz="2400" dirty="0" smtClean="0">
              <a:effectLst>
                <a:outerShdw blurRad="38100" dist="38100" dir="2700000" algn="tl">
                  <a:srgbClr val="000000">
                    <a:alpha val="43137"/>
                  </a:srgbClr>
                </a:outerShdw>
              </a:effectLst>
            </a:endParaRPr>
          </a:p>
          <a:p>
            <a:endParaRPr lang="en-US" sz="2400" dirty="0" smtClean="0">
              <a:effectLst>
                <a:outerShdw blurRad="38100" dist="38100" dir="2700000" algn="tl">
                  <a:srgbClr val="000000">
                    <a:alpha val="43137"/>
                  </a:srgbClr>
                </a:outerShdw>
              </a:effectLst>
            </a:endParaRPr>
          </a:p>
          <a:p>
            <a:endParaRPr lang="en-US" sz="2400" dirty="0" smtClean="0">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2">
                                            <p:txEl>
                                              <p:pRg st="0" end="0"/>
                                            </p:txEl>
                                          </p:spTgt>
                                        </p:tgtEl>
                                        <p:attrNameLst>
                                          <p:attrName>ppt_x</p:attrName>
                                        </p:attrNameLst>
                                      </p:cBhvr>
                                    </p:anim>
                                    <p:anim from="0" to="-1.0" calcmode="lin" valueType="num">
                                      <p:cBhvr>
                                        <p:cTn id="8" dur="200" decel="50000" autoRev="1" fill="hold">
                                          <p:stCondLst>
                                            <p:cond delay="600"/>
                                          </p:stCondLst>
                                        </p:cTn>
                                        <p:tgtEl>
                                          <p:spTgt spid="2">
                                            <p:txEl>
                                              <p:pRg st="0" end="0"/>
                                            </p:txEl>
                                          </p:spTgt>
                                        </p:tgtEl>
                                        <p:attrNameLst>
                                          <p:attrName>xshear</p:attrName>
                                        </p:attrNameLst>
                                      </p:cBhvr>
                                    </p:anim>
                                    <p:animScale>
                                      <p:cBhvr>
                                        <p:cTn id="9" dur="200" decel="100000" autoRev="1" fill="hold">
                                          <p:stCondLst>
                                            <p:cond delay="600"/>
                                          </p:stCondLst>
                                        </p:cTn>
                                        <p:tgtEl>
                                          <p:spTgt spid="2">
                                            <p:txEl>
                                              <p:pRg st="0" end="0"/>
                                            </p:txEl>
                                          </p:spTgt>
                                        </p:tgtEl>
                                      </p:cBhvr>
                                      <p:from x="100000" y="100000"/>
                                      <p:to x="80000" y="100000"/>
                                    </p:animScale>
                                    <p:anim by="(#ppt_h/3+#ppt_w*0.1)" calcmode="lin" valueType="num">
                                      <p:cBhvr additive="sum">
                                        <p:cTn id="10" dur="200" decel="100000" autoRev="1" fill="hold">
                                          <p:stCondLst>
                                            <p:cond delay="600"/>
                                          </p:stCondLst>
                                        </p:cTn>
                                        <p:tgtEl>
                                          <p:spTgt spid="2">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from="(-#ppt_w/2)" to="(#ppt_x)" calcmode="lin" valueType="num">
                                      <p:cBhvr>
                                        <p:cTn id="15" dur="600" fill="hold">
                                          <p:stCondLst>
                                            <p:cond delay="0"/>
                                          </p:stCondLst>
                                        </p:cTn>
                                        <p:tgtEl>
                                          <p:spTgt spid="2">
                                            <p:txEl>
                                              <p:pRg st="1" end="1"/>
                                            </p:txEl>
                                          </p:spTgt>
                                        </p:tgtEl>
                                        <p:attrNameLst>
                                          <p:attrName>ppt_x</p:attrName>
                                        </p:attrNameLst>
                                      </p:cBhvr>
                                    </p:anim>
                                    <p:anim from="0" to="-1.0" calcmode="lin" valueType="num">
                                      <p:cBhvr>
                                        <p:cTn id="16" dur="200" decel="50000" autoRev="1" fill="hold">
                                          <p:stCondLst>
                                            <p:cond delay="600"/>
                                          </p:stCondLst>
                                        </p:cTn>
                                        <p:tgtEl>
                                          <p:spTgt spid="2">
                                            <p:txEl>
                                              <p:pRg st="1" end="1"/>
                                            </p:txEl>
                                          </p:spTgt>
                                        </p:tgtEl>
                                        <p:attrNameLst>
                                          <p:attrName>xshear</p:attrName>
                                        </p:attrNameLst>
                                      </p:cBhvr>
                                    </p:anim>
                                    <p:animScale>
                                      <p:cBhvr>
                                        <p:cTn id="17" dur="200" decel="100000" autoRev="1" fill="hold">
                                          <p:stCondLst>
                                            <p:cond delay="600"/>
                                          </p:stCondLst>
                                        </p:cTn>
                                        <p:tgtEl>
                                          <p:spTgt spid="2">
                                            <p:txEl>
                                              <p:pRg st="1" end="1"/>
                                            </p:txEl>
                                          </p:spTgt>
                                        </p:tgtEl>
                                      </p:cBhvr>
                                      <p:from x="100000" y="100000"/>
                                      <p:to x="80000" y="100000"/>
                                    </p:animScale>
                                    <p:anim by="(#ppt_h/3+#ppt_w*0.1)" calcmode="lin" valueType="num">
                                      <p:cBhvr additive="sum">
                                        <p:cTn id="18" dur="200" decel="100000" autoRev="1" fill="hold">
                                          <p:stCondLst>
                                            <p:cond delay="600"/>
                                          </p:stCondLst>
                                        </p:cTn>
                                        <p:tgtEl>
                                          <p:spTgt spid="2">
                                            <p:txEl>
                                              <p:pRg st="1" end="1"/>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 from="(-#ppt_w/2)" to="(#ppt_x)" calcmode="lin" valueType="num">
                                      <p:cBhvr>
                                        <p:cTn id="23" dur="600" fill="hold">
                                          <p:stCondLst>
                                            <p:cond delay="0"/>
                                          </p:stCondLst>
                                        </p:cTn>
                                        <p:tgtEl>
                                          <p:spTgt spid="2">
                                            <p:txEl>
                                              <p:pRg st="2" end="2"/>
                                            </p:txEl>
                                          </p:spTgt>
                                        </p:tgtEl>
                                        <p:attrNameLst>
                                          <p:attrName>ppt_x</p:attrName>
                                        </p:attrNameLst>
                                      </p:cBhvr>
                                    </p:anim>
                                    <p:anim from="0" to="-1.0" calcmode="lin" valueType="num">
                                      <p:cBhvr>
                                        <p:cTn id="24" dur="200" decel="50000" autoRev="1" fill="hold">
                                          <p:stCondLst>
                                            <p:cond delay="600"/>
                                          </p:stCondLst>
                                        </p:cTn>
                                        <p:tgtEl>
                                          <p:spTgt spid="2">
                                            <p:txEl>
                                              <p:pRg st="2" end="2"/>
                                            </p:txEl>
                                          </p:spTgt>
                                        </p:tgtEl>
                                        <p:attrNameLst>
                                          <p:attrName>xshear</p:attrName>
                                        </p:attrNameLst>
                                      </p:cBhvr>
                                    </p:anim>
                                    <p:animScale>
                                      <p:cBhvr>
                                        <p:cTn id="25" dur="200" decel="100000" autoRev="1" fill="hold">
                                          <p:stCondLst>
                                            <p:cond delay="600"/>
                                          </p:stCondLst>
                                        </p:cTn>
                                        <p:tgtEl>
                                          <p:spTgt spid="2">
                                            <p:txEl>
                                              <p:pRg st="2" end="2"/>
                                            </p:txEl>
                                          </p:spTgt>
                                        </p:tgtEl>
                                      </p:cBhvr>
                                      <p:from x="100000" y="100000"/>
                                      <p:to x="80000" y="100000"/>
                                    </p:animScale>
                                    <p:anim by="(#ppt_h/3+#ppt_w*0.1)" calcmode="lin" valueType="num">
                                      <p:cBhvr additive="sum">
                                        <p:cTn id="26" dur="200" decel="100000" autoRev="1" fill="hold">
                                          <p:stCondLst>
                                            <p:cond delay="600"/>
                                          </p:stCondLst>
                                        </p:cTn>
                                        <p:tgtEl>
                                          <p:spTgt spid="2">
                                            <p:txEl>
                                              <p:pRg st="2" end="2"/>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anim from="(-#ppt_w/2)" to="(#ppt_x)" calcmode="lin" valueType="num">
                                      <p:cBhvr>
                                        <p:cTn id="31" dur="600" fill="hold">
                                          <p:stCondLst>
                                            <p:cond delay="0"/>
                                          </p:stCondLst>
                                        </p:cTn>
                                        <p:tgtEl>
                                          <p:spTgt spid="2">
                                            <p:txEl>
                                              <p:pRg st="3" end="3"/>
                                            </p:txEl>
                                          </p:spTgt>
                                        </p:tgtEl>
                                        <p:attrNameLst>
                                          <p:attrName>ppt_x</p:attrName>
                                        </p:attrNameLst>
                                      </p:cBhvr>
                                    </p:anim>
                                    <p:anim from="0" to="-1.0" calcmode="lin" valueType="num">
                                      <p:cBhvr>
                                        <p:cTn id="32" dur="200" decel="50000" autoRev="1" fill="hold">
                                          <p:stCondLst>
                                            <p:cond delay="600"/>
                                          </p:stCondLst>
                                        </p:cTn>
                                        <p:tgtEl>
                                          <p:spTgt spid="2">
                                            <p:txEl>
                                              <p:pRg st="3" end="3"/>
                                            </p:txEl>
                                          </p:spTgt>
                                        </p:tgtEl>
                                        <p:attrNameLst>
                                          <p:attrName>xshear</p:attrName>
                                        </p:attrNameLst>
                                      </p:cBhvr>
                                    </p:anim>
                                    <p:animScale>
                                      <p:cBhvr>
                                        <p:cTn id="33" dur="200" decel="100000" autoRev="1" fill="hold">
                                          <p:stCondLst>
                                            <p:cond delay="600"/>
                                          </p:stCondLst>
                                        </p:cTn>
                                        <p:tgtEl>
                                          <p:spTgt spid="2">
                                            <p:txEl>
                                              <p:pRg st="3" end="3"/>
                                            </p:txEl>
                                          </p:spTgt>
                                        </p:tgtEl>
                                      </p:cBhvr>
                                      <p:from x="100000" y="100000"/>
                                      <p:to x="80000" y="100000"/>
                                    </p:animScale>
                                    <p:anim by="(#ppt_h/3+#ppt_w*0.1)" calcmode="lin" valueType="num">
                                      <p:cBhvr additive="sum">
                                        <p:cTn id="34" dur="200" decel="100000" autoRev="1" fill="hold">
                                          <p:stCondLst>
                                            <p:cond delay="600"/>
                                          </p:stCondLst>
                                        </p:cTn>
                                        <p:tgtEl>
                                          <p:spTgt spid="2">
                                            <p:txEl>
                                              <p:pRg st="3" end="3"/>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grpId="0" nodeType="click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 from="(-#ppt_w/2)" to="(#ppt_x)" calcmode="lin" valueType="num">
                                      <p:cBhvr>
                                        <p:cTn id="39" dur="600" fill="hold">
                                          <p:stCondLst>
                                            <p:cond delay="0"/>
                                          </p:stCondLst>
                                        </p:cTn>
                                        <p:tgtEl>
                                          <p:spTgt spid="2">
                                            <p:txEl>
                                              <p:pRg st="4" end="4"/>
                                            </p:txEl>
                                          </p:spTgt>
                                        </p:tgtEl>
                                        <p:attrNameLst>
                                          <p:attrName>ppt_x</p:attrName>
                                        </p:attrNameLst>
                                      </p:cBhvr>
                                    </p:anim>
                                    <p:anim from="0" to="-1.0" calcmode="lin" valueType="num">
                                      <p:cBhvr>
                                        <p:cTn id="40" dur="200" decel="50000" autoRev="1" fill="hold">
                                          <p:stCondLst>
                                            <p:cond delay="600"/>
                                          </p:stCondLst>
                                        </p:cTn>
                                        <p:tgtEl>
                                          <p:spTgt spid="2">
                                            <p:txEl>
                                              <p:pRg st="4" end="4"/>
                                            </p:txEl>
                                          </p:spTgt>
                                        </p:tgtEl>
                                        <p:attrNameLst>
                                          <p:attrName>xshear</p:attrName>
                                        </p:attrNameLst>
                                      </p:cBhvr>
                                    </p:anim>
                                    <p:animScale>
                                      <p:cBhvr>
                                        <p:cTn id="41" dur="200" decel="100000" autoRev="1" fill="hold">
                                          <p:stCondLst>
                                            <p:cond delay="600"/>
                                          </p:stCondLst>
                                        </p:cTn>
                                        <p:tgtEl>
                                          <p:spTgt spid="2">
                                            <p:txEl>
                                              <p:pRg st="4" end="4"/>
                                            </p:txEl>
                                          </p:spTgt>
                                        </p:tgtEl>
                                      </p:cBhvr>
                                      <p:from x="100000" y="100000"/>
                                      <p:to x="80000" y="100000"/>
                                    </p:animScale>
                                    <p:anim by="(#ppt_h/3+#ppt_w*0.1)" calcmode="lin" valueType="num">
                                      <p:cBhvr additive="sum">
                                        <p:cTn id="42" dur="200" decel="100000" autoRev="1" fill="hold">
                                          <p:stCondLst>
                                            <p:cond delay="600"/>
                                          </p:stCondLst>
                                        </p:cTn>
                                        <p:tgtEl>
                                          <p:spTgt spid="2">
                                            <p:txEl>
                                              <p:pRg st="4" end="4"/>
                                            </p:txEl>
                                          </p:spTgt>
                                        </p:tgtEl>
                                        <p:attrNameLst>
                                          <p:attrName>ppt_x</p:attrName>
                                        </p:attrNameLst>
                                      </p:cBhvr>
                                    </p:anim>
                                  </p:childTnLst>
                                </p:cTn>
                              </p:par>
                            </p:childTnLst>
                          </p:cTn>
                        </p:par>
                      </p:childTnLst>
                    </p:cTn>
                  </p:par>
                  <p:par>
                    <p:cTn id="43" fill="hold">
                      <p:stCondLst>
                        <p:cond delay="indefinite"/>
                      </p:stCondLst>
                      <p:childTnLst>
                        <p:par>
                          <p:cTn id="44" fill="hold">
                            <p:stCondLst>
                              <p:cond delay="0"/>
                            </p:stCondLst>
                            <p:childTnLst>
                              <p:par>
                                <p:cTn id="45" presetID="34" presetClass="entr" presetSubtype="0" fill="hold" grpId="0" nodeType="clickEffect">
                                  <p:stCondLst>
                                    <p:cond delay="0"/>
                                  </p:stCondLst>
                                  <p:childTnLst>
                                    <p:set>
                                      <p:cBhvr>
                                        <p:cTn id="46" dur="1" fill="hold">
                                          <p:stCondLst>
                                            <p:cond delay="0"/>
                                          </p:stCondLst>
                                        </p:cTn>
                                        <p:tgtEl>
                                          <p:spTgt spid="2">
                                            <p:txEl>
                                              <p:pRg st="5" end="5"/>
                                            </p:txEl>
                                          </p:spTgt>
                                        </p:tgtEl>
                                        <p:attrNameLst>
                                          <p:attrName>style.visibility</p:attrName>
                                        </p:attrNameLst>
                                      </p:cBhvr>
                                      <p:to>
                                        <p:strVal val="visible"/>
                                      </p:to>
                                    </p:set>
                                    <p:anim from="(-#ppt_w/2)" to="(#ppt_x)" calcmode="lin" valueType="num">
                                      <p:cBhvr>
                                        <p:cTn id="47" dur="600" fill="hold">
                                          <p:stCondLst>
                                            <p:cond delay="0"/>
                                          </p:stCondLst>
                                        </p:cTn>
                                        <p:tgtEl>
                                          <p:spTgt spid="2">
                                            <p:txEl>
                                              <p:pRg st="5" end="5"/>
                                            </p:txEl>
                                          </p:spTgt>
                                        </p:tgtEl>
                                        <p:attrNameLst>
                                          <p:attrName>ppt_x</p:attrName>
                                        </p:attrNameLst>
                                      </p:cBhvr>
                                    </p:anim>
                                    <p:anim from="0" to="-1.0" calcmode="lin" valueType="num">
                                      <p:cBhvr>
                                        <p:cTn id="48" dur="200" decel="50000" autoRev="1" fill="hold">
                                          <p:stCondLst>
                                            <p:cond delay="600"/>
                                          </p:stCondLst>
                                        </p:cTn>
                                        <p:tgtEl>
                                          <p:spTgt spid="2">
                                            <p:txEl>
                                              <p:pRg st="5" end="5"/>
                                            </p:txEl>
                                          </p:spTgt>
                                        </p:tgtEl>
                                        <p:attrNameLst>
                                          <p:attrName>xshear</p:attrName>
                                        </p:attrNameLst>
                                      </p:cBhvr>
                                    </p:anim>
                                    <p:animScale>
                                      <p:cBhvr>
                                        <p:cTn id="49" dur="200" decel="100000" autoRev="1" fill="hold">
                                          <p:stCondLst>
                                            <p:cond delay="600"/>
                                          </p:stCondLst>
                                        </p:cTn>
                                        <p:tgtEl>
                                          <p:spTgt spid="2">
                                            <p:txEl>
                                              <p:pRg st="5" end="5"/>
                                            </p:txEl>
                                          </p:spTgt>
                                        </p:tgtEl>
                                      </p:cBhvr>
                                      <p:from x="100000" y="100000"/>
                                      <p:to x="80000" y="100000"/>
                                    </p:animScale>
                                    <p:anim by="(#ppt_h/3+#ppt_w*0.1)" calcmode="lin" valueType="num">
                                      <p:cBhvr additive="sum">
                                        <p:cTn id="50" dur="200" decel="100000" autoRev="1" fill="hold">
                                          <p:stCondLst>
                                            <p:cond delay="600"/>
                                          </p:stCondLst>
                                        </p:cTn>
                                        <p:tgtEl>
                                          <p:spTgt spid="2">
                                            <p:txEl>
                                              <p:pRg st="5" end="5"/>
                                            </p:txEl>
                                          </p:spTgt>
                                        </p:tgtEl>
                                        <p:attrNameLst>
                                          <p:attrName>ppt_x</p:attrName>
                                        </p:attrNameLst>
                                      </p:cBhvr>
                                    </p:anim>
                                  </p:childTnLst>
                                </p:cTn>
                              </p:par>
                            </p:childTnLst>
                          </p:cTn>
                        </p:par>
                      </p:childTnLst>
                    </p:cTn>
                  </p:par>
                  <p:par>
                    <p:cTn id="51" fill="hold">
                      <p:stCondLst>
                        <p:cond delay="indefinite"/>
                      </p:stCondLst>
                      <p:childTnLst>
                        <p:par>
                          <p:cTn id="52" fill="hold">
                            <p:stCondLst>
                              <p:cond delay="0"/>
                            </p:stCondLst>
                            <p:childTnLst>
                              <p:par>
                                <p:cTn id="53" presetID="34" presetClass="entr" presetSubtype="0" fill="hold" grpId="0" nodeType="clickEffect">
                                  <p:stCondLst>
                                    <p:cond delay="0"/>
                                  </p:stCondLst>
                                  <p:childTnLst>
                                    <p:set>
                                      <p:cBhvr>
                                        <p:cTn id="54" dur="1" fill="hold">
                                          <p:stCondLst>
                                            <p:cond delay="0"/>
                                          </p:stCondLst>
                                        </p:cTn>
                                        <p:tgtEl>
                                          <p:spTgt spid="2">
                                            <p:txEl>
                                              <p:pRg st="6" end="6"/>
                                            </p:txEl>
                                          </p:spTgt>
                                        </p:tgtEl>
                                        <p:attrNameLst>
                                          <p:attrName>style.visibility</p:attrName>
                                        </p:attrNameLst>
                                      </p:cBhvr>
                                      <p:to>
                                        <p:strVal val="visible"/>
                                      </p:to>
                                    </p:set>
                                    <p:anim from="(-#ppt_w/2)" to="(#ppt_x)" calcmode="lin" valueType="num">
                                      <p:cBhvr>
                                        <p:cTn id="55" dur="600" fill="hold">
                                          <p:stCondLst>
                                            <p:cond delay="0"/>
                                          </p:stCondLst>
                                        </p:cTn>
                                        <p:tgtEl>
                                          <p:spTgt spid="2">
                                            <p:txEl>
                                              <p:pRg st="6" end="6"/>
                                            </p:txEl>
                                          </p:spTgt>
                                        </p:tgtEl>
                                        <p:attrNameLst>
                                          <p:attrName>ppt_x</p:attrName>
                                        </p:attrNameLst>
                                      </p:cBhvr>
                                    </p:anim>
                                    <p:anim from="0" to="-1.0" calcmode="lin" valueType="num">
                                      <p:cBhvr>
                                        <p:cTn id="56" dur="200" decel="50000" autoRev="1" fill="hold">
                                          <p:stCondLst>
                                            <p:cond delay="600"/>
                                          </p:stCondLst>
                                        </p:cTn>
                                        <p:tgtEl>
                                          <p:spTgt spid="2">
                                            <p:txEl>
                                              <p:pRg st="6" end="6"/>
                                            </p:txEl>
                                          </p:spTgt>
                                        </p:tgtEl>
                                        <p:attrNameLst>
                                          <p:attrName>xshear</p:attrName>
                                        </p:attrNameLst>
                                      </p:cBhvr>
                                    </p:anim>
                                    <p:animScale>
                                      <p:cBhvr>
                                        <p:cTn id="57" dur="200" decel="100000" autoRev="1" fill="hold">
                                          <p:stCondLst>
                                            <p:cond delay="600"/>
                                          </p:stCondLst>
                                        </p:cTn>
                                        <p:tgtEl>
                                          <p:spTgt spid="2">
                                            <p:txEl>
                                              <p:pRg st="6" end="6"/>
                                            </p:txEl>
                                          </p:spTgt>
                                        </p:tgtEl>
                                      </p:cBhvr>
                                      <p:from x="100000" y="100000"/>
                                      <p:to x="80000" y="100000"/>
                                    </p:animScale>
                                    <p:anim by="(#ppt_h/3+#ppt_w*0.1)" calcmode="lin" valueType="num">
                                      <p:cBhvr additive="sum">
                                        <p:cTn id="58" dur="200" decel="100000" autoRev="1" fill="hold">
                                          <p:stCondLst>
                                            <p:cond delay="600"/>
                                          </p:stCondLst>
                                        </p:cTn>
                                        <p:tgtEl>
                                          <p:spTgt spid="2">
                                            <p:txEl>
                                              <p:pRg st="6" end="6"/>
                                            </p:txEl>
                                          </p:spTgt>
                                        </p:tgtEl>
                                        <p:attrNameLst>
                                          <p:attrName>ppt_x</p:attrName>
                                        </p:attrNameLst>
                                      </p:cBhvr>
                                    </p:anim>
                                  </p:childTnLst>
                                </p:cTn>
                              </p:par>
                            </p:childTnLst>
                          </p:cTn>
                        </p:par>
                      </p:childTnLst>
                    </p:cTn>
                  </p:par>
                  <p:par>
                    <p:cTn id="59" fill="hold">
                      <p:stCondLst>
                        <p:cond delay="indefinite"/>
                      </p:stCondLst>
                      <p:childTnLst>
                        <p:par>
                          <p:cTn id="60" fill="hold">
                            <p:stCondLst>
                              <p:cond delay="0"/>
                            </p:stCondLst>
                            <p:childTnLst>
                              <p:par>
                                <p:cTn id="61" presetID="34" presetClass="entr" presetSubtype="0" fill="hold" grpId="0" nodeType="clickEffect">
                                  <p:stCondLst>
                                    <p:cond delay="0"/>
                                  </p:stCondLst>
                                  <p:childTnLst>
                                    <p:set>
                                      <p:cBhvr>
                                        <p:cTn id="62" dur="1" fill="hold">
                                          <p:stCondLst>
                                            <p:cond delay="0"/>
                                          </p:stCondLst>
                                        </p:cTn>
                                        <p:tgtEl>
                                          <p:spTgt spid="2">
                                            <p:txEl>
                                              <p:pRg st="7" end="7"/>
                                            </p:txEl>
                                          </p:spTgt>
                                        </p:tgtEl>
                                        <p:attrNameLst>
                                          <p:attrName>style.visibility</p:attrName>
                                        </p:attrNameLst>
                                      </p:cBhvr>
                                      <p:to>
                                        <p:strVal val="visible"/>
                                      </p:to>
                                    </p:set>
                                    <p:anim from="(-#ppt_w/2)" to="(#ppt_x)" calcmode="lin" valueType="num">
                                      <p:cBhvr>
                                        <p:cTn id="63" dur="600" fill="hold">
                                          <p:stCondLst>
                                            <p:cond delay="0"/>
                                          </p:stCondLst>
                                        </p:cTn>
                                        <p:tgtEl>
                                          <p:spTgt spid="2">
                                            <p:txEl>
                                              <p:pRg st="7" end="7"/>
                                            </p:txEl>
                                          </p:spTgt>
                                        </p:tgtEl>
                                        <p:attrNameLst>
                                          <p:attrName>ppt_x</p:attrName>
                                        </p:attrNameLst>
                                      </p:cBhvr>
                                    </p:anim>
                                    <p:anim from="0" to="-1.0" calcmode="lin" valueType="num">
                                      <p:cBhvr>
                                        <p:cTn id="64" dur="200" decel="50000" autoRev="1" fill="hold">
                                          <p:stCondLst>
                                            <p:cond delay="600"/>
                                          </p:stCondLst>
                                        </p:cTn>
                                        <p:tgtEl>
                                          <p:spTgt spid="2">
                                            <p:txEl>
                                              <p:pRg st="7" end="7"/>
                                            </p:txEl>
                                          </p:spTgt>
                                        </p:tgtEl>
                                        <p:attrNameLst>
                                          <p:attrName>xshear</p:attrName>
                                        </p:attrNameLst>
                                      </p:cBhvr>
                                    </p:anim>
                                    <p:animScale>
                                      <p:cBhvr>
                                        <p:cTn id="65" dur="200" decel="100000" autoRev="1" fill="hold">
                                          <p:stCondLst>
                                            <p:cond delay="600"/>
                                          </p:stCondLst>
                                        </p:cTn>
                                        <p:tgtEl>
                                          <p:spTgt spid="2">
                                            <p:txEl>
                                              <p:pRg st="7" end="7"/>
                                            </p:txEl>
                                          </p:spTgt>
                                        </p:tgtEl>
                                      </p:cBhvr>
                                      <p:from x="100000" y="100000"/>
                                      <p:to x="80000" y="100000"/>
                                    </p:animScale>
                                    <p:anim by="(#ppt_h/3+#ppt_w*0.1)" calcmode="lin" valueType="num">
                                      <p:cBhvr additive="sum">
                                        <p:cTn id="66" dur="200" decel="100000" autoRev="1" fill="hold">
                                          <p:stCondLst>
                                            <p:cond delay="600"/>
                                          </p:stCondLst>
                                        </p:cTn>
                                        <p:tgtEl>
                                          <p:spTgt spid="2">
                                            <p:txEl>
                                              <p:pRg st="7" end="7"/>
                                            </p:txEl>
                                          </p:spTgt>
                                        </p:tgtEl>
                                        <p:attrNameLst>
                                          <p:attrName>ppt_x</p:attrName>
                                        </p:attrNameLst>
                                      </p:cBhvr>
                                    </p:anim>
                                  </p:childTnLst>
                                </p:cTn>
                              </p:par>
                            </p:childTnLst>
                          </p:cTn>
                        </p:par>
                      </p:childTnLst>
                    </p:cTn>
                  </p:par>
                  <p:par>
                    <p:cTn id="67" fill="hold">
                      <p:stCondLst>
                        <p:cond delay="indefinite"/>
                      </p:stCondLst>
                      <p:childTnLst>
                        <p:par>
                          <p:cTn id="68" fill="hold">
                            <p:stCondLst>
                              <p:cond delay="0"/>
                            </p:stCondLst>
                            <p:childTnLst>
                              <p:par>
                                <p:cTn id="69" presetID="34" presetClass="entr" presetSubtype="0" fill="hold" grpId="0" nodeType="clickEffect">
                                  <p:stCondLst>
                                    <p:cond delay="0"/>
                                  </p:stCondLst>
                                  <p:childTnLst>
                                    <p:set>
                                      <p:cBhvr>
                                        <p:cTn id="70" dur="1" fill="hold">
                                          <p:stCondLst>
                                            <p:cond delay="0"/>
                                          </p:stCondLst>
                                        </p:cTn>
                                        <p:tgtEl>
                                          <p:spTgt spid="2">
                                            <p:txEl>
                                              <p:pRg st="8" end="8"/>
                                            </p:txEl>
                                          </p:spTgt>
                                        </p:tgtEl>
                                        <p:attrNameLst>
                                          <p:attrName>style.visibility</p:attrName>
                                        </p:attrNameLst>
                                      </p:cBhvr>
                                      <p:to>
                                        <p:strVal val="visible"/>
                                      </p:to>
                                    </p:set>
                                    <p:anim from="(-#ppt_w/2)" to="(#ppt_x)" calcmode="lin" valueType="num">
                                      <p:cBhvr>
                                        <p:cTn id="71" dur="600" fill="hold">
                                          <p:stCondLst>
                                            <p:cond delay="0"/>
                                          </p:stCondLst>
                                        </p:cTn>
                                        <p:tgtEl>
                                          <p:spTgt spid="2">
                                            <p:txEl>
                                              <p:pRg st="8" end="8"/>
                                            </p:txEl>
                                          </p:spTgt>
                                        </p:tgtEl>
                                        <p:attrNameLst>
                                          <p:attrName>ppt_x</p:attrName>
                                        </p:attrNameLst>
                                      </p:cBhvr>
                                    </p:anim>
                                    <p:anim from="0" to="-1.0" calcmode="lin" valueType="num">
                                      <p:cBhvr>
                                        <p:cTn id="72" dur="200" decel="50000" autoRev="1" fill="hold">
                                          <p:stCondLst>
                                            <p:cond delay="600"/>
                                          </p:stCondLst>
                                        </p:cTn>
                                        <p:tgtEl>
                                          <p:spTgt spid="2">
                                            <p:txEl>
                                              <p:pRg st="8" end="8"/>
                                            </p:txEl>
                                          </p:spTgt>
                                        </p:tgtEl>
                                        <p:attrNameLst>
                                          <p:attrName>xshear</p:attrName>
                                        </p:attrNameLst>
                                      </p:cBhvr>
                                    </p:anim>
                                    <p:animScale>
                                      <p:cBhvr>
                                        <p:cTn id="73" dur="200" decel="100000" autoRev="1" fill="hold">
                                          <p:stCondLst>
                                            <p:cond delay="600"/>
                                          </p:stCondLst>
                                        </p:cTn>
                                        <p:tgtEl>
                                          <p:spTgt spid="2">
                                            <p:txEl>
                                              <p:pRg st="8" end="8"/>
                                            </p:txEl>
                                          </p:spTgt>
                                        </p:tgtEl>
                                      </p:cBhvr>
                                      <p:from x="100000" y="100000"/>
                                      <p:to x="80000" y="100000"/>
                                    </p:animScale>
                                    <p:anim by="(#ppt_h/3+#ppt_w*0.1)" calcmode="lin" valueType="num">
                                      <p:cBhvr additive="sum">
                                        <p:cTn id="74" dur="200" decel="100000" autoRev="1" fill="hold">
                                          <p:stCondLst>
                                            <p:cond delay="600"/>
                                          </p:stCondLst>
                                        </p:cTn>
                                        <p:tgtEl>
                                          <p:spTgt spid="2">
                                            <p:txEl>
                                              <p:pRg st="8" end="8"/>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theme1.xml><?xml version="1.0" encoding="utf-8"?>
<a:theme xmlns:a="http://schemas.openxmlformats.org/drawingml/2006/main" name="7-00265 Marketing Symposium 2008">
  <a:themeElements>
    <a:clrScheme name="Template-light">
      <a:dk1>
        <a:srgbClr val="000000"/>
      </a:dk1>
      <a:lt1>
        <a:srgbClr val="FFFFFF"/>
      </a:lt1>
      <a:dk2>
        <a:srgbClr val="050595"/>
      </a:dk2>
      <a:lt2>
        <a:srgbClr val="FFFF99"/>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txDef>
      <a:spPr>
        <a:noFill/>
      </a:spPr>
      <a:bodyPr wrap="none" rtlCol="0">
        <a:spAutoFit/>
      </a:bodyPr>
      <a:lstStyle>
        <a:defPPr>
          <a:defRPr sz="2400" dirty="0" err="1" smtClean="0">
            <a:effectLst>
              <a:outerShdw blurRad="38100" dist="38100" dir="2700000" algn="tl">
                <a:srgbClr val="000000">
                  <a:alpha val="43137"/>
                </a:srgbClr>
              </a:outerShdw>
            </a:effectLst>
          </a:defRPr>
        </a:defPPr>
      </a:lstStyle>
    </a:tx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1_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1_Feathered_Lime_Green 4X3 Template Segoe</Template>
  <TotalTime>590</TotalTime>
  <Words>1369</Words>
  <Application>Microsoft Office PowerPoint</Application>
  <PresentationFormat>On-screen Show (4:3)</PresentationFormat>
  <Paragraphs>142</Paragraphs>
  <Slides>11</Slides>
  <Notes>10</Notes>
  <HiddenSlides>0</HiddenSlides>
  <MMClips>0</MMClips>
  <ScaleCrop>false</ScaleCrop>
  <HeadingPairs>
    <vt:vector size="4" baseType="variant">
      <vt:variant>
        <vt:lpstr>Theme</vt:lpstr>
      </vt:variant>
      <vt:variant>
        <vt:i4>3</vt:i4>
      </vt:variant>
      <vt:variant>
        <vt:lpstr>Slide Titles</vt:lpstr>
      </vt:variant>
      <vt:variant>
        <vt:i4>11</vt:i4>
      </vt:variant>
    </vt:vector>
  </HeadingPairs>
  <TitlesOfParts>
    <vt:vector size="14" baseType="lpstr">
      <vt:lpstr>7-00265 Marketing Symposium 2008</vt:lpstr>
      <vt:lpstr>White with Courier font for code slides</vt:lpstr>
      <vt:lpstr>1_White with Courier font for code slides</vt:lpstr>
      <vt:lpstr> Ancient Greek Historia  Life; Philosophy; Politics as it pertains to art.  800 BCE-1st Century CE </vt:lpstr>
      <vt:lpstr>Slide 2</vt:lpstr>
      <vt:lpstr>Slide 3</vt:lpstr>
      <vt:lpstr>Slide 4</vt:lpstr>
      <vt:lpstr>Slide 5</vt:lpstr>
      <vt:lpstr>Slide 6</vt:lpstr>
      <vt:lpstr>Slide 7</vt:lpstr>
      <vt:lpstr>Slide 8</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Various Ancient Greek History  Life; Philosophy; Politics;  800 BCE-1st Century CE </dc:title>
  <dc:creator>Louise Clemmer</dc:creator>
  <cp:lastModifiedBy>Louise Clemmer</cp:lastModifiedBy>
  <cp:revision>9</cp:revision>
  <dcterms:created xsi:type="dcterms:W3CDTF">2010-10-02T23:54:37Z</dcterms:created>
  <dcterms:modified xsi:type="dcterms:W3CDTF">2010-10-03T23:22:23Z</dcterms:modified>
</cp:coreProperties>
</file>